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5143500" type="screen16x9"/>
  <p:notesSz cx="6858000" cy="9144000"/>
  <p:embeddedFontLs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Playfair Display" panose="020B0604020202020204" charset="-52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D4A5BE7-52F1-44E3-A355-A57BD0ECB85D}">
  <a:tblStyle styleId="{DD4A5BE7-52F1-44E3-A355-A57BD0ECB8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425" cap="flat" cmpd="sng">
              <a:solidFill>
                <a:srgbClr val="A2A9B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425" cap="flat" cmpd="sng">
              <a:solidFill>
                <a:srgbClr val="A2A9B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425" cap="flat" cmpd="sng">
              <a:solidFill>
                <a:srgbClr val="A2A9B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425" cap="flat" cmpd="sng">
              <a:solidFill>
                <a:srgbClr val="A2A9B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425" cap="flat" cmpd="sng">
              <a:solidFill>
                <a:srgbClr val="A2A9B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425" cap="flat" cmpd="sng">
              <a:solidFill>
                <a:srgbClr val="A2A9B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8F9FA"/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6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7908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rite?email=psychologist@usurt.r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113876" y="1275606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sz="2400" dirty="0">
                <a:latin typeface="Arial"/>
                <a:ea typeface="Arial"/>
                <a:cs typeface="Arial"/>
                <a:sym typeface="Arial"/>
              </a:rPr>
              <a:t>Тайм-менеджмент в жизни студента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13876" y="2775737"/>
            <a:ext cx="2951400" cy="70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r>
              <a:rPr lang="ru" sz="1600" dirty="0">
                <a:latin typeface="Arial"/>
                <a:ea typeface="Arial"/>
                <a:cs typeface="Arial"/>
                <a:sym typeface="Arial"/>
              </a:rPr>
              <a:t>Психолог </a:t>
            </a:r>
            <a:r>
              <a:rPr lang="ru" sz="1600" dirty="0" smtClean="0">
                <a:latin typeface="Arial"/>
                <a:ea typeface="Arial"/>
                <a:cs typeface="Arial"/>
                <a:sym typeface="Arial"/>
              </a:rPr>
              <a:t>УВВР УрГУПС </a:t>
            </a:r>
            <a:r>
              <a:rPr lang="ru" sz="1600" dirty="0">
                <a:latin typeface="Arial"/>
                <a:ea typeface="Arial"/>
                <a:cs typeface="Arial"/>
                <a:sym typeface="Arial"/>
              </a:rPr>
              <a:t>Спиридонова А.И.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025" y="2410025"/>
            <a:ext cx="1916025" cy="19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25" y="2577250"/>
            <a:ext cx="1809776" cy="17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99792" y="3821013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</a:rPr>
              <a:t>Екатеринбург, 2017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"/>
              <a:t>Целеполагание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228840" y="1059582"/>
            <a:ext cx="6408712" cy="165618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b="1" dirty="0" smtClean="0"/>
              <a:t>Целеполагание</a:t>
            </a:r>
            <a:r>
              <a:rPr lang="ru" dirty="0" smtClean="0"/>
              <a:t> </a:t>
            </a:r>
            <a:r>
              <a:rPr lang="ru" dirty="0"/>
              <a:t>– это определение и установка целей, в какой-либо деятельности.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" b="1" dirty="0"/>
              <a:t>Цель</a:t>
            </a:r>
            <a:r>
              <a:rPr lang="ru" dirty="0"/>
              <a:t> - идеальный или реальный предмет сознательного или бессознательного стремления субъекта.</a:t>
            </a:r>
            <a:br>
              <a:rPr lang="ru" dirty="0"/>
            </a:br>
            <a:endParaRPr lang="ru" dirty="0"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946" y="2787774"/>
            <a:ext cx="3810501" cy="204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600" y="267427"/>
            <a:ext cx="7039450" cy="46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39" name="Shape 139"/>
          <p:cNvGraphicFramePr/>
          <p:nvPr/>
        </p:nvGraphicFramePr>
        <p:xfrm>
          <a:off x="311688" y="634775"/>
          <a:ext cx="8520600" cy="3873950"/>
        </p:xfrm>
        <a:graphic>
          <a:graphicData uri="http://schemas.openxmlformats.org/drawingml/2006/table">
            <a:tbl>
              <a:tblPr>
                <a:noFill/>
                <a:tableStyleId>{DD4A5BE7-52F1-44E3-A355-A57BD0ECB85D}</a:tableStyleId>
              </a:tblPr>
              <a:tblGrid>
                <a:gridCol w="1034300"/>
                <a:gridCol w="1468625"/>
                <a:gridCol w="6017675"/>
              </a:tblGrid>
              <a:tr h="691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 dirty="0">
                          <a:solidFill>
                            <a:srgbClr val="222222"/>
                          </a:solidFill>
                        </a:rPr>
                        <a:t>Буква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Значение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Пояснение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9778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S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Specific (Конкретный)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 dirty="0">
                          <a:solidFill>
                            <a:srgbClr val="222222"/>
                          </a:solidFill>
                        </a:rPr>
                        <a:t>Объясняется, что именно необходимо достигнуть. Например, «Закрыть сессию успешно».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2047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M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Measurable (Измеримый)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r>
                        <a:rPr lang="ru" sz="1050" b="1" i="1" dirty="0">
                          <a:solidFill>
                            <a:srgbClr val="222222"/>
                          </a:solidFill>
                        </a:rPr>
                        <a:t>Объясняется, в чем будет измеряться результат. Если показатель количественный, то необходимо выявить единицы измерения, если качественный, то необходимо выявить эталон отношения.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endParaRPr sz="1050" b="1" i="1" dirty="0">
                        <a:solidFill>
                          <a:srgbClr val="222222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r>
                        <a:rPr lang="ru" sz="1050" b="1" i="1" dirty="0">
                          <a:solidFill>
                            <a:srgbClr val="222222"/>
                          </a:solidFill>
                        </a:rPr>
                        <a:t>“Успешно” - качественный показатель. Необходимо уточнить цель, для одного студента “успешным” будет закрытие без троек, для другого сессия закрыта на отлично. 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endParaRPr sz="1050" b="1" i="1" dirty="0">
                        <a:solidFill>
                          <a:srgbClr val="222222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r>
                        <a:rPr lang="ru" sz="1050" b="1" i="1" dirty="0">
                          <a:solidFill>
                            <a:srgbClr val="222222"/>
                          </a:solidFill>
                        </a:rPr>
                        <a:t>Допустим наш воображаемый студент собирается закрыть сессию на отлично, тогда скорректированная цель звучит так: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endParaRPr sz="1050" b="1" i="1" dirty="0">
                        <a:solidFill>
                          <a:srgbClr val="222222"/>
                        </a:solidFill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r>
                        <a:rPr lang="ru" sz="1050" b="1" i="1" dirty="0">
                          <a:solidFill>
                            <a:srgbClr val="222222"/>
                          </a:solidFill>
                        </a:rPr>
                        <a:t>“Закрыть сессию на отлично.”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Shape 144"/>
          <p:cNvGraphicFramePr/>
          <p:nvPr>
            <p:extLst>
              <p:ext uri="{D42A27DB-BD31-4B8C-83A1-F6EECF244321}">
                <p14:modId xmlns:p14="http://schemas.microsoft.com/office/powerpoint/2010/main" val="3893895838"/>
              </p:ext>
            </p:extLst>
          </p:nvPr>
        </p:nvGraphicFramePr>
        <p:xfrm>
          <a:off x="323528" y="760488"/>
          <a:ext cx="8520600" cy="1352400"/>
        </p:xfrm>
        <a:graphic>
          <a:graphicData uri="http://schemas.openxmlformats.org/drawingml/2006/table">
            <a:tbl>
              <a:tblPr>
                <a:noFill/>
                <a:tableStyleId>{DD4A5BE7-52F1-44E3-A355-A57BD0ECB85D}</a:tableStyleId>
              </a:tblPr>
              <a:tblGrid>
                <a:gridCol w="916750"/>
                <a:gridCol w="1619350"/>
                <a:gridCol w="5984500"/>
              </a:tblGrid>
              <a:tr h="13524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 dirty="0">
                          <a:solidFill>
                            <a:srgbClr val="222222"/>
                          </a:solidFill>
                        </a:rPr>
                        <a:t>A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Attainable, Achievable (Достижимый)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 dirty="0">
                          <a:solidFill>
                            <a:srgbClr val="222222"/>
                          </a:solidFill>
                        </a:rPr>
                        <a:t>За счёт чего планируется достигнуть цели. И возможно ли её достигнуть вообще? Например,</a:t>
                      </a:r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 dirty="0">
                          <a:solidFill>
                            <a:srgbClr val="222222"/>
                          </a:solidFill>
                        </a:rPr>
                        <a:t>“Закрыть сессию успешно на отлично. За счет своевременной сдачи работ и совместной с одногруппниками подготовки к экзаменам”.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Картинки по запросу дости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6" y="2344731"/>
            <a:ext cx="3854202" cy="24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50" name="Shape 150"/>
          <p:cNvGraphicFramePr/>
          <p:nvPr/>
        </p:nvGraphicFramePr>
        <p:xfrm>
          <a:off x="343600" y="688975"/>
          <a:ext cx="8456800" cy="4048760"/>
        </p:xfrm>
        <a:graphic>
          <a:graphicData uri="http://schemas.openxmlformats.org/drawingml/2006/table">
            <a:tbl>
              <a:tblPr>
                <a:noFill/>
                <a:tableStyleId>{DD4A5BE7-52F1-44E3-A355-A57BD0ECB85D}</a:tableStyleId>
              </a:tblPr>
              <a:tblGrid>
                <a:gridCol w="916750"/>
                <a:gridCol w="1619350"/>
                <a:gridCol w="5920700"/>
              </a:tblGrid>
              <a:tr h="35564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R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Relevant (realistic) (Актуальный)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Определение истинности цели. Действительно ли выполнение данной задачи позволит достичь желаемой цели? Необходимо удостовериться, что выполнение данной задачи действительно необходимо. </a:t>
                      </a:r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Очевидно, что работы сданные в срок повышают вероятность успешной сдачи экзамена.  Но, действительно ли необходима совместная я подготовка с одногруппниками? У этого пункта есть свои плюсы и минусы: возможные плюсы - взаимовыручка, повышение мотивации к результату, соревновательность, возможные минусы - труднее организоваться, собраться; легко отвлечься.</a:t>
                      </a:r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Взвесив минусы и плюсы делаем вывод.</a:t>
                      </a:r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Наш вариант может трансформироваться в:</a:t>
                      </a:r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“Закрыть сессию на отлично. За счет своевременной сдачи работ и тщательной подготовки к экзаменам”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Shape 155"/>
          <p:cNvGraphicFramePr/>
          <p:nvPr/>
        </p:nvGraphicFramePr>
        <p:xfrm>
          <a:off x="311700" y="1435100"/>
          <a:ext cx="8520600" cy="2529840"/>
        </p:xfrm>
        <a:graphic>
          <a:graphicData uri="http://schemas.openxmlformats.org/drawingml/2006/table">
            <a:tbl>
              <a:tblPr>
                <a:noFill/>
                <a:tableStyleId>{DD4A5BE7-52F1-44E3-A355-A57BD0ECB85D}</a:tableStyleId>
              </a:tblPr>
              <a:tblGrid>
                <a:gridCol w="1400775"/>
                <a:gridCol w="1500125"/>
                <a:gridCol w="5619700"/>
              </a:tblGrid>
              <a:tr h="13906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T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Time-bound (Ограниченный во времени)</a:t>
                      </a: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Определение временного промежутка по наступлению/окончанию которого должна быть достигнута цель (выполнена задача). </a:t>
                      </a:r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ru" sz="1050" b="1" i="1">
                          <a:solidFill>
                            <a:srgbClr val="222222"/>
                          </a:solidFill>
                        </a:rPr>
                        <a:t>Время выделенное на реализацию цели “Закрыть сессию на отлично. За счет своевременной сдачи работ и тщательной подготовки к экзаменам” внешне ограничено, соответственно здесь мы указываем  тот временной промежуток в который будет реализована цель, например: с 11 декабря по 26 января.</a:t>
                      </a:r>
                    </a:p>
                    <a:p>
                      <a:pPr marL="0" lvl="0" indent="0" algn="just" rtl="0">
                        <a:lnSpc>
                          <a:spcPct val="15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endParaRPr sz="1050" b="1" i="1">
                        <a:solidFill>
                          <a:srgbClr val="222222"/>
                        </a:solidFill>
                      </a:endParaRPr>
                    </a:p>
                  </a:txBody>
                  <a:tcPr marL="50800" marR="50800" marT="25400" marB="25400">
                    <a:lnL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25" cap="flat" cmpd="sng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"/>
              <a:t>Планирование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b="1"/>
              <a:t>Планирование </a:t>
            </a:r>
            <a:r>
              <a:rPr lang="ru"/>
              <a:t>- это процесс оптимального распределения ресурсов, необходимых для распределения поставленных задач и целей, а также совокупность процессов связанных с их постановкой и реализацией.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925" y="2349875"/>
            <a:ext cx="4550026" cy="26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23528" y="339502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/>
              <a:t>Основные этапы планирования: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00144" y="987574"/>
            <a:ext cx="4908372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Составить перечень </a:t>
            </a:r>
            <a:r>
              <a:rPr lang="ru" b="1" dirty="0"/>
              <a:t>задач соответствующих цели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Выявление </a:t>
            </a:r>
            <a:r>
              <a:rPr lang="ru" b="1" dirty="0"/>
              <a:t>приоритетных</a:t>
            </a:r>
            <a:r>
              <a:rPr lang="ru" dirty="0"/>
              <a:t> задач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Выявление </a:t>
            </a:r>
            <a:r>
              <a:rPr lang="ru" b="1" dirty="0"/>
              <a:t>требуемых ресурсов</a:t>
            </a:r>
            <a:r>
              <a:rPr lang="ru" dirty="0"/>
              <a:t> (время, материалы, место, физическое/эмоциональное состояние)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Учет </a:t>
            </a:r>
            <a:r>
              <a:rPr lang="ru" b="1" dirty="0"/>
              <a:t>хронометража</a:t>
            </a:r>
            <a:r>
              <a:rPr lang="ru" dirty="0"/>
              <a:t> действий требуемых для реализации задач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Составление </a:t>
            </a:r>
            <a:r>
              <a:rPr lang="ru" b="1" dirty="0"/>
              <a:t>плана-графика </a:t>
            </a:r>
            <a:r>
              <a:rPr lang="ru" dirty="0"/>
              <a:t>с учетом времени имеющегося на подготовку времени</a:t>
            </a:r>
          </a:p>
          <a:p>
            <a:pPr marL="457200" lvl="0" indent="-342900" rtl="0">
              <a:spcBef>
                <a:spcPts val="0"/>
              </a:spcBef>
              <a:buSzPts val="1800"/>
              <a:buAutoNum type="arabicPeriod"/>
            </a:pPr>
            <a:r>
              <a:rPr lang="ru" dirty="0"/>
              <a:t>Подведение промежуточных итогов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516" y="1385180"/>
            <a:ext cx="3743704" cy="2487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/>
              <a:t>Матрица Эйзинхауэра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24396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dirty="0"/>
              <a:t>Матрица Эйзенхауэра — это один из самых популярных инструментов тайм-менеджмента, который используется множеством людей по всему миру: от обычных работников по найму и менеджеров среднего звена до руководителей крупных фирм и известных на весь мир корпораций.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ru" dirty="0"/>
              <a:t>Основоположником этой матрицы является 34-й президент США </a:t>
            </a:r>
            <a:r>
              <a:rPr lang="ru" b="1" dirty="0"/>
              <a:t>Дуайт Дэвид Эйзенхауэр</a:t>
            </a:r>
            <a:r>
              <a:rPr lang="ru" dirty="0"/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448" y="644525"/>
            <a:ext cx="3292050" cy="40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4988"/>
            <a:ext cx="914400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u"/>
              <a:t>Что такое тайм-менеджмент?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23528" y="1347614"/>
            <a:ext cx="40533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" sz="2000" b="1" dirty="0"/>
              <a:t>Управление временем, организация времени, тайм-менеджмент </a:t>
            </a:r>
            <a:r>
              <a:rPr lang="ru" sz="2000" dirty="0"/>
              <a:t>(англ. time management) — технология организации времени и повышения эффективности его использования.</a:t>
            </a:r>
            <a:r>
              <a:rPr lang="ru" sz="2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" sz="24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0725" y="1467400"/>
            <a:ext cx="4357875" cy="272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dirty="0"/>
              <a:t>Распределение задач в режиме 45/15</a:t>
            </a:r>
            <a:br>
              <a:rPr lang="ru" dirty="0"/>
            </a:br>
            <a:endParaRPr lang="ru" dirty="0"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260975" y="1209200"/>
            <a:ext cx="4881900" cy="368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Мелкие задачи решение которых укладывается в 15 </a:t>
            </a:r>
            <a:r>
              <a:rPr lang="ru" dirty="0" smtClean="0"/>
              <a:t>минут.</a:t>
            </a:r>
            <a:endParaRPr lang="ru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ru" dirty="0"/>
              <a:t>Крупные задачи на выполнение которых требуется около  45 минут. Более крупные задачи </a:t>
            </a:r>
            <a:r>
              <a:rPr lang="ru" dirty="0" smtClean="0"/>
              <a:t>Яна Франк («Муза и чудовище») предлагает </a:t>
            </a:r>
            <a:r>
              <a:rPr lang="ru" dirty="0"/>
              <a:t>разбить на подзадачи соответствующие данным временным промежуткам.</a:t>
            </a:r>
            <a:br>
              <a:rPr lang="ru" dirty="0"/>
            </a:br>
            <a:endParaRPr lang="ru" dirty="0"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68" y="1757492"/>
            <a:ext cx="2233175" cy="22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23528" y="267494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dirty="0"/>
              <a:t>Основные затруднения в процессе </a:t>
            </a:r>
            <a:r>
              <a:rPr lang="ru" dirty="0" smtClean="0"/>
              <a:t>планирования и способы их преодаления</a:t>
            </a:r>
            <a:endParaRPr lang="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91629"/>
            <a:ext cx="6192688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181719"/>
              </p:ext>
            </p:extLst>
          </p:nvPr>
        </p:nvGraphicFramePr>
        <p:xfrm>
          <a:off x="323528" y="123478"/>
          <a:ext cx="8568952" cy="4837727"/>
        </p:xfrm>
        <a:graphic>
          <a:graphicData uri="http://schemas.openxmlformats.org/drawingml/2006/table">
            <a:tbl>
              <a:tblPr>
                <a:tableStyleId>{DD4A5BE7-52F1-44E3-A355-A57BD0ECB85D}</a:tableStyleId>
              </a:tblPr>
              <a:tblGrid>
                <a:gridCol w="4746466"/>
                <a:gridCol w="3822486"/>
              </a:tblGrid>
              <a:tr h="225450"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Затруднения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Способы  преодоления затруднений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5450"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Задачи не разделены на крупные и мелкие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Метод Яны </a:t>
                      </a:r>
                      <a:r>
                        <a:rPr lang="ru-RU" sz="1200" dirty="0" smtClean="0">
                          <a:effectLst/>
                        </a:rPr>
                        <a:t>Франк</a:t>
                      </a:r>
                      <a:r>
                        <a:rPr lang="ru-RU" sz="1200" baseline="0" dirty="0" smtClean="0">
                          <a:effectLst/>
                        </a:rPr>
                        <a:t> «45/15»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9016"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Не все задачи учтены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Заложить </a:t>
                      </a:r>
                      <a:r>
                        <a:rPr lang="ru-RU" sz="1200" dirty="0">
                          <a:effectLst/>
                        </a:rPr>
                        <a:t>большее количество времени на подготовку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450"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Не учтен приоритет задач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>
                          <a:effectLst/>
                        </a:rPr>
                        <a:t>Матрица Эйзенхауэра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8609"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“Не рассчитал время” </a:t>
                      </a:r>
                    </a:p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Неадекватная оценка своих способностей, скорости работы, результативности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Выявление </a:t>
                      </a:r>
                      <a:r>
                        <a:rPr lang="ru-RU" sz="1200" dirty="0" smtClean="0">
                          <a:effectLst/>
                        </a:rPr>
                        <a:t>ресурсов,</a:t>
                      </a:r>
                      <a:endParaRPr lang="ru-RU" sz="1200" dirty="0">
                        <a:effectLst/>
                      </a:endParaRPr>
                    </a:p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Хронометраж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24163"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 err="1" smtClean="0">
                          <a:effectLst/>
                        </a:rPr>
                        <a:t>Прокрастинация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- это преднамеренная задержка выполнения намеченного действия, несмотря на осознание того, что это может навредить эффективности выполнения задачи, или того, что человек думает о задаче или о себе </a:t>
                      </a:r>
                      <a:r>
                        <a:rPr lang="ru-RU" sz="1200" dirty="0" smtClean="0">
                          <a:effectLst/>
                        </a:rPr>
                        <a:t>самом.</a:t>
                      </a:r>
                    </a:p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Одной из причин </a:t>
                      </a:r>
                      <a:r>
                        <a:rPr lang="ru-RU" sz="1200" dirty="0" err="1" smtClean="0">
                          <a:effectLst/>
                        </a:rPr>
                        <a:t>прокрастинации</a:t>
                      </a:r>
                      <a:r>
                        <a:rPr lang="ru-RU" sz="1200" baseline="0" dirty="0" smtClean="0">
                          <a:effectLst/>
                        </a:rPr>
                        <a:t> специалисты называют тревогу связанную с получением не удовлетворительного результата.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72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Выявление требуемых ресурсов, работа с тревогой.</a:t>
                      </a:r>
                    </a:p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u="sng" dirty="0" smtClean="0">
                          <a:effectLst/>
                        </a:rPr>
                        <a:t>«Тревога - разрыв между сейчас и тогда» </a:t>
                      </a:r>
                      <a:r>
                        <a:rPr lang="ru-RU" sz="1200" u="sng" dirty="0" err="1" smtClean="0">
                          <a:effectLst/>
                        </a:rPr>
                        <a:t>Ф.Перлз</a:t>
                      </a:r>
                      <a:endParaRPr lang="ru-RU" sz="1200" u="sng" dirty="0" smtClean="0">
                        <a:effectLst/>
                      </a:endParaRPr>
                    </a:p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200" u="sng" dirty="0" smtClean="0">
                        <a:effectLst/>
                      </a:endParaRPr>
                    </a:p>
                    <a:p>
                      <a:pPr marL="0" lvl="0" indent="172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Как минимизировать разрыв? Максимально полно его раздробить задачами. Найти недостающую информацию.</a:t>
                      </a: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450"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>
                          <a:effectLst/>
                        </a:rPr>
                        <a:t>Не учтено время для отдыха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Выявление требуемых ресурсов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5042"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Слабая мотивация “Не стоит откладывать на завтра то, что вы не собираетесь делать в этой жизни”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Целеполагание, уточнение цели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8609"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>
                          <a:effectLst/>
                        </a:rPr>
                        <a:t>Не организовано пространство для работы (где и как я буду решать эту задачу), мы тратим время на то чтобы найти необходимые предметы, подключить оборудование.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</a:rPr>
                        <a:t>Целеполагание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4083" marR="24083" marT="24083" marB="2408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226186" y="195486"/>
            <a:ext cx="4333095" cy="460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>
              <a:buNone/>
            </a:pPr>
            <a:r>
              <a:rPr lang="ru-RU" b="1" dirty="0" smtClean="0"/>
              <a:t>Уважаемые кураторы!</a:t>
            </a:r>
            <a:r>
              <a:rPr lang="en-US" b="1" dirty="0" smtClean="0"/>
              <a:t> 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Вы </a:t>
            </a:r>
            <a:r>
              <a:rPr lang="ru-RU" dirty="0" smtClean="0"/>
              <a:t>можете рассказать студенту о том, что у него есть возможность обратиться к психологу с вопросом и сделать это бесплатно.</a:t>
            </a:r>
          </a:p>
          <a:p>
            <a:pPr>
              <a:buNone/>
            </a:pPr>
            <a:r>
              <a:rPr lang="ru-RU" dirty="0" smtClean="0"/>
              <a:t>МЫ </a:t>
            </a:r>
            <a:r>
              <a:rPr lang="ru-RU" dirty="0" smtClean="0"/>
              <a:t>НАХОДИМСЯ в ауд. Б3-62 (УВВР)</a:t>
            </a:r>
            <a:br>
              <a:rPr lang="ru-RU" dirty="0" smtClean="0"/>
            </a:br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 smtClean="0"/>
              <a:t>: </a:t>
            </a:r>
            <a:r>
              <a:rPr lang="ru-RU" dirty="0" smtClean="0">
                <a:hlinkClick r:id="rId3"/>
              </a:rPr>
              <a:t>psychologist@usurt.ru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тел. </a:t>
            </a:r>
            <a:r>
              <a:rPr lang="ru-RU" dirty="0" smtClean="0"/>
              <a:t>221-25-08</a:t>
            </a:r>
          </a:p>
          <a:p>
            <a:pPr marL="0" indent="0" algn="ctr">
              <a:buNone/>
            </a:pPr>
            <a:r>
              <a:rPr lang="ru-RU" dirty="0" smtClean="0"/>
              <a:t>Группа «</a:t>
            </a:r>
            <a:r>
              <a:rPr lang="ru-RU" dirty="0" err="1" smtClean="0"/>
              <a:t>Вконтакте</a:t>
            </a:r>
            <a:r>
              <a:rPr lang="ru-RU" dirty="0" smtClean="0"/>
              <a:t>» «Психологическая </a:t>
            </a:r>
            <a:r>
              <a:rPr lang="ru-RU" dirty="0"/>
              <a:t>служба </a:t>
            </a:r>
            <a:r>
              <a:rPr lang="ru-RU" dirty="0" err="1" smtClean="0"/>
              <a:t>УрГУПС</a:t>
            </a:r>
            <a:r>
              <a:rPr lang="ru-RU" dirty="0" smtClean="0"/>
              <a:t>»</a:t>
            </a:r>
            <a:endParaRPr lang="ru-RU" dirty="0"/>
          </a:p>
          <a:p>
            <a:pPr marL="0" indent="0" algn="ctr">
              <a:buNone/>
            </a:pPr>
            <a:r>
              <a:rPr lang="en-US" dirty="0"/>
              <a:t>https://vk.com/</a:t>
            </a:r>
            <a:r>
              <a:rPr lang="en-US" b="1" dirty="0"/>
              <a:t>psy_usurt</a:t>
            </a:r>
            <a:endParaRPr lang="ru-RU" b="1" dirty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2" descr="https://pp.userapi.com/c639418/v639418025/5543/NgQ7QPFx2A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59494"/>
            <a:ext cx="2088232" cy="20882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2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"/>
              <a:t>Зачем студенту тайм-менеджмент?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213" y="1425150"/>
            <a:ext cx="2903575" cy="290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63688" y="716093"/>
            <a:ext cx="6264696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ru" dirty="0"/>
              <a:t>Структура времени жизни: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23528" y="1725955"/>
            <a:ext cx="8568952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" sz="2000" dirty="0"/>
              <a:t>Время, связанное с бытием профессионально-трудового Я человека.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" sz="2000" dirty="0"/>
              <a:t>Время, необходимое для поддержания жизнеспособности.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" sz="2000" dirty="0"/>
              <a:t>Время, необходимое для нашего общекультурного развития.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" sz="2000" dirty="0"/>
              <a:t>Время, необходимое для реализации семейно-личностного Я.</a:t>
            </a:r>
          </a:p>
          <a:p>
            <a:pPr marL="457200" lvl="0" indent="-381000" rtl="0">
              <a:spcBef>
                <a:spcPts val="0"/>
              </a:spcBef>
              <a:buSzPts val="2400"/>
              <a:buAutoNum type="arabicPeriod"/>
            </a:pPr>
            <a:r>
              <a:rPr lang="ru" sz="2000" dirty="0"/>
              <a:t>Время, связанное с функционированием нравственного Я.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2" y="483518"/>
            <a:ext cx="1091250" cy="10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929" y="1059325"/>
            <a:ext cx="4571925" cy="32495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/>
              <a:t>Структура времени жизни: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95536" y="1131590"/>
            <a:ext cx="42603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ru" sz="2000" dirty="0"/>
              <a:t>6. Время, связанное с функционированием оздоровительного и досугового Я.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ru" sz="2000" dirty="0"/>
              <a:t>7. Самовоспитательное Я.</a:t>
            </a:r>
            <a:r>
              <a:rPr lang="ru" sz="2400" dirty="0"/>
              <a:t/>
            </a:r>
            <a:br>
              <a:rPr lang="ru" sz="2400" dirty="0"/>
            </a:br>
            <a:r>
              <a:rPr lang="ru" dirty="0"/>
              <a:t/>
            </a:r>
            <a:br>
              <a:rPr lang="ru" dirty="0"/>
            </a:br>
            <a:endParaRPr lang="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"/>
              <a:t>Упражнение “Колесо баланса”</a:t>
            </a:r>
          </a:p>
        </p:txBody>
      </p:sp>
      <p:sp>
        <p:nvSpPr>
          <p:cNvPr id="97" name="Shape 97"/>
          <p:cNvSpPr/>
          <p:nvPr/>
        </p:nvSpPr>
        <p:spPr>
          <a:xfrm>
            <a:off x="4234175" y="2733025"/>
            <a:ext cx="478500" cy="2553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Группа 1"/>
          <p:cNvGrpSpPr/>
          <p:nvPr/>
        </p:nvGrpSpPr>
        <p:grpSpPr>
          <a:xfrm>
            <a:off x="373150" y="1049338"/>
            <a:ext cx="3810000" cy="3819525"/>
            <a:chOff x="373150" y="1049338"/>
            <a:chExt cx="3810000" cy="3819525"/>
          </a:xfrm>
        </p:grpSpPr>
        <p:pic>
          <p:nvPicPr>
            <p:cNvPr id="96" name="Shape 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3150" y="1049338"/>
              <a:ext cx="3810000" cy="3819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Shape 98"/>
            <p:cNvSpPr txBox="1"/>
            <p:nvPr/>
          </p:nvSpPr>
          <p:spPr>
            <a:xfrm rot="4010898">
              <a:off x="2855633" y="2281373"/>
              <a:ext cx="1877065" cy="580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r>
                <a:rPr lang="ru" sz="1000" dirty="0">
                  <a:solidFill>
                    <a:schemeClr val="lt1"/>
                  </a:solidFill>
                  <a:highlight>
                    <a:srgbClr val="3D85C6"/>
                  </a:highlight>
                </a:rPr>
                <a:t>         УЧЕБА</a:t>
              </a:r>
              <a:r>
                <a:rPr lang="ru" sz="1000" dirty="0">
                  <a:solidFill>
                    <a:srgbClr val="3D85C6"/>
                  </a:solidFill>
                  <a:highlight>
                    <a:srgbClr val="3D85C6"/>
                  </a:highlight>
                </a:rPr>
                <a:t>_____</a:t>
              </a:r>
              <a:r>
                <a:rPr lang="ru" sz="1000" dirty="0">
                  <a:solidFill>
                    <a:schemeClr val="lt1"/>
                  </a:solidFill>
                  <a:highlight>
                    <a:srgbClr val="3D85C6"/>
                  </a:highlight>
                </a:rPr>
                <a:t>      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763700" y="1049338"/>
            <a:ext cx="3810000" cy="3819525"/>
            <a:chOff x="4763700" y="1049338"/>
            <a:chExt cx="3810000" cy="3819525"/>
          </a:xfrm>
        </p:grpSpPr>
        <p:pic>
          <p:nvPicPr>
            <p:cNvPr id="95" name="Shape 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63700" y="1049338"/>
              <a:ext cx="3810000" cy="3819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Shape 99"/>
            <p:cNvSpPr txBox="1"/>
            <p:nvPr/>
          </p:nvSpPr>
          <p:spPr>
            <a:xfrm rot="4010898">
              <a:off x="7219456" y="2281374"/>
              <a:ext cx="1877065" cy="580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ru" sz="1000" dirty="0">
                  <a:solidFill>
                    <a:schemeClr val="lt1"/>
                  </a:solidFill>
                  <a:highlight>
                    <a:srgbClr val="3D85C6"/>
                  </a:highlight>
                </a:rPr>
                <a:t>         УЧЕБА</a:t>
              </a:r>
              <a:r>
                <a:rPr lang="ru" sz="1000" dirty="0">
                  <a:solidFill>
                    <a:srgbClr val="3D85C6"/>
                  </a:solidFill>
                  <a:highlight>
                    <a:srgbClr val="3D85C6"/>
                  </a:highlight>
                </a:rPr>
                <a:t>_____</a:t>
              </a:r>
              <a:r>
                <a:rPr lang="ru" sz="1000" dirty="0">
                  <a:solidFill>
                    <a:schemeClr val="lt1"/>
                  </a:solidFill>
                  <a:highlight>
                    <a:srgbClr val="3D85C6"/>
                  </a:highlight>
                </a:rPr>
                <a:t>      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u" dirty="0" smtClean="0"/>
              <a:t>Инструкция к упражнению:</a:t>
            </a:r>
            <a:endParaRPr lang="ru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sz="2000" b="1" dirty="0"/>
              <a:t>1.</a:t>
            </a:r>
            <a:r>
              <a:rPr lang="ru" sz="2000" dirty="0"/>
              <a:t> Выбрать, 8 наиболее значимых сфер своей жизни. Это должны быть те сферы, </a:t>
            </a:r>
            <a:r>
              <a:rPr lang="ru-RU" sz="2000" dirty="0" smtClean="0"/>
              <a:t>которые действительно присутствуют в вашей жизни и действительно для вас важны</a:t>
            </a:r>
            <a:r>
              <a:rPr lang="ru" sz="2000" dirty="0" smtClean="0"/>
              <a:t>. </a:t>
            </a:r>
            <a:r>
              <a:rPr lang="ru" sz="2000" dirty="0"/>
              <a:t>У каждого они будут свои, в качестве примера можно привести несколько – семья, работа, отдых, здоровье, финансы и др.</a:t>
            </a:r>
            <a:br>
              <a:rPr lang="ru" sz="2000" dirty="0"/>
            </a:br>
            <a:r>
              <a:rPr lang="ru" sz="2000" b="1" dirty="0"/>
              <a:t>2. </a:t>
            </a:r>
            <a:r>
              <a:rPr lang="ru" sz="2000" dirty="0"/>
              <a:t>Нарисовать на листе бумаги круг и разделить его на 8 секторов. Каждый сектор называем одной из выбранных вами сфер.</a:t>
            </a:r>
            <a:br>
              <a:rPr lang="ru" sz="2000" dirty="0"/>
            </a:br>
            <a:r>
              <a:rPr lang="ru" sz="2000" b="1" dirty="0"/>
              <a:t>3. </a:t>
            </a:r>
            <a:r>
              <a:rPr lang="ru" sz="2000" dirty="0"/>
              <a:t>Каждый сектор необходимо оценить по 10-балльной шкале сколько в текущий момент данная сфера занимает времени в вашей жизни. 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251520" y="267494"/>
            <a:ext cx="4573882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sz="2000" dirty="0"/>
              <a:t>Взгляните на то, что у Вас получилось и </a:t>
            </a:r>
            <a:r>
              <a:rPr lang="ru" sz="2000" b="1" dirty="0"/>
              <a:t>ответьте на следующие вопросы</a:t>
            </a:r>
            <a:r>
              <a:rPr lang="ru" sz="2000" dirty="0"/>
              <a:t>: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 dirty="0"/>
              <a:t>Какие мысли приходят вам в голову?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 dirty="0"/>
              <a:t>Довольны ли вы таким распределение своего времени? 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 dirty="0"/>
              <a:t>Есть ли необходимость скорректировать временные затраты на ближайший период? 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ru" sz="2000" dirty="0"/>
              <a:t>Как можно сделать это без потерь в обозначенных сферах?</a:t>
            </a:r>
            <a:r>
              <a:rPr lang="ru" dirty="0"/>
              <a:t/>
            </a:r>
            <a:br>
              <a:rPr lang="ru" dirty="0"/>
            </a:br>
            <a:endParaRPr lang="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076056" y="627534"/>
            <a:ext cx="3825850" cy="3835400"/>
            <a:chOff x="5076056" y="627534"/>
            <a:chExt cx="3825850" cy="3835400"/>
          </a:xfrm>
        </p:grpSpPr>
        <p:pic>
          <p:nvPicPr>
            <p:cNvPr id="111" name="Shape 1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76056" y="627534"/>
              <a:ext cx="3825850" cy="383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Shape 112"/>
            <p:cNvSpPr txBox="1"/>
            <p:nvPr/>
          </p:nvSpPr>
          <p:spPr>
            <a:xfrm rot="4010898">
              <a:off x="7554432" y="1858623"/>
              <a:ext cx="1877065" cy="580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ru" sz="1000" dirty="0">
                  <a:solidFill>
                    <a:schemeClr val="lt1"/>
                  </a:solidFill>
                  <a:highlight>
                    <a:srgbClr val="3D85C6"/>
                  </a:highlight>
                </a:rPr>
                <a:t>         УЧЕБА</a:t>
              </a:r>
              <a:r>
                <a:rPr lang="ru" sz="1000" dirty="0">
                  <a:solidFill>
                    <a:srgbClr val="3D85C6"/>
                  </a:solidFill>
                  <a:highlight>
                    <a:srgbClr val="3D85C6"/>
                  </a:highlight>
                </a:rPr>
                <a:t>_____</a:t>
              </a:r>
              <a:r>
                <a:rPr lang="ru" sz="1000" dirty="0">
                  <a:solidFill>
                    <a:schemeClr val="lt1"/>
                  </a:solidFill>
                  <a:highlight>
                    <a:srgbClr val="3D85C6"/>
                  </a:highlight>
                </a:rPr>
                <a:t>      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u"/>
              <a:t>Основные инструменты тайм-менеджмента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55576" y="1857181"/>
            <a:ext cx="4879324" cy="252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000" dirty="0" smtClean="0"/>
              <a:t>Целеполагание</a:t>
            </a:r>
            <a:endParaRPr lang="ru"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000" dirty="0"/>
              <a:t>Планирование 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ru" sz="2000" dirty="0" smtClean="0"/>
              <a:t>Рефлексия </a:t>
            </a:r>
            <a:r>
              <a:rPr lang="ru" sz="2000" dirty="0"/>
              <a:t>(подведение промежуточных итогов, сопоставление текущий действий и результата с целью)</a:t>
            </a:r>
            <a:br>
              <a:rPr lang="ru" sz="2000" dirty="0"/>
            </a:br>
            <a:endParaRPr lang="ru" sz="2000" dirty="0"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799" y="1830788"/>
            <a:ext cx="2029200" cy="20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1010</Words>
  <Application>Microsoft Office PowerPoint</Application>
  <PresentationFormat>Экран (16:9)</PresentationFormat>
  <Paragraphs>108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Lato</vt:lpstr>
      <vt:lpstr>Noto Sans Symbols</vt:lpstr>
      <vt:lpstr>Calibri</vt:lpstr>
      <vt:lpstr>Playfair Display</vt:lpstr>
      <vt:lpstr>Coral</vt:lpstr>
      <vt:lpstr>Тайм-менеджмент в жизни студента</vt:lpstr>
      <vt:lpstr>Что такое тайм-менеджмент?</vt:lpstr>
      <vt:lpstr>Зачем студенту тайм-менеджмент?</vt:lpstr>
      <vt:lpstr>Структура времени жизни:</vt:lpstr>
      <vt:lpstr>Структура времени жизни:</vt:lpstr>
      <vt:lpstr>Упражнение “Колесо баланса”</vt:lpstr>
      <vt:lpstr>Инструкция к упражнению:</vt:lpstr>
      <vt:lpstr>Презентация PowerPoint</vt:lpstr>
      <vt:lpstr>Основные инструменты тайм-менеджмента</vt:lpstr>
      <vt:lpstr>Целеполагание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</vt:lpstr>
      <vt:lpstr>Основные этапы планирования:</vt:lpstr>
      <vt:lpstr>Матрица Эйзинхауэра</vt:lpstr>
      <vt:lpstr>Презентация PowerPoint</vt:lpstr>
      <vt:lpstr>Распределение задач в режиме 45/15 </vt:lpstr>
      <vt:lpstr>Основные затруднения в процессе планирования и способы их преодаления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Тайм-менеджмент в жизни студента</dc:title>
  <dc:creator>Спиридонова Анна Игоревна</dc:creator>
  <cp:lastModifiedBy>Спиридонова</cp:lastModifiedBy>
  <cp:revision>6</cp:revision>
  <dcterms:modified xsi:type="dcterms:W3CDTF">2017-12-12T08:05:19Z</dcterms:modified>
</cp:coreProperties>
</file>