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79" r:id="rId2"/>
    <p:sldId id="381" r:id="rId3"/>
    <p:sldId id="451" r:id="rId4"/>
    <p:sldId id="469" r:id="rId5"/>
    <p:sldId id="470" r:id="rId6"/>
    <p:sldId id="471" r:id="rId7"/>
    <p:sldId id="472" r:id="rId8"/>
    <p:sldId id="452" r:id="rId9"/>
    <p:sldId id="459" r:id="rId10"/>
    <p:sldId id="460" r:id="rId11"/>
    <p:sldId id="461" r:id="rId12"/>
    <p:sldId id="462" r:id="rId13"/>
    <p:sldId id="464" r:id="rId14"/>
    <p:sldId id="463" r:id="rId15"/>
    <p:sldId id="465" r:id="rId16"/>
    <p:sldId id="473" r:id="rId17"/>
    <p:sldId id="466" r:id="rId18"/>
    <p:sldId id="474" r:id="rId19"/>
    <p:sldId id="467" r:id="rId20"/>
    <p:sldId id="476" r:id="rId21"/>
    <p:sldId id="4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0482"/>
    <a:srgbClr val="FFFF00"/>
    <a:srgbClr val="CCFFCC"/>
    <a:srgbClr val="002D86"/>
    <a:srgbClr val="FFD889"/>
    <a:srgbClr val="FF9900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E3E7E-0FDE-4971-BEC4-6768CE02531A}" v="54" dt="2021-12-09T07:26:24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4714" autoAdjust="0"/>
  </p:normalViewPr>
  <p:slideViewPr>
    <p:cSldViewPr>
      <p:cViewPr>
        <p:scale>
          <a:sx n="110" d="100"/>
          <a:sy n="110" d="100"/>
        </p:scale>
        <p:origin x="-92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тон" userId="bd7bf4713de5f0be" providerId="LiveId" clId="{B7E1FFCF-F6AA-4CE9-B570-7ED1C5A69E53}"/>
    <pc:docChg chg="undo custSel delSld modSld sldOrd">
      <pc:chgData name="Антон" userId="bd7bf4713de5f0be" providerId="LiveId" clId="{B7E1FFCF-F6AA-4CE9-B570-7ED1C5A69E53}" dt="2021-09-22T15:24:28.484" v="69" actId="20577"/>
      <pc:docMkLst>
        <pc:docMk/>
      </pc:docMkLst>
      <pc:sldChg chg="modSp">
        <pc:chgData name="Антон" userId="bd7bf4713de5f0be" providerId="LiveId" clId="{B7E1FFCF-F6AA-4CE9-B570-7ED1C5A69E53}" dt="2021-09-22T15:24:28.484" v="69" actId="20577"/>
        <pc:sldMkLst>
          <pc:docMk/>
          <pc:sldMk cId="1300707047" sldId="410"/>
        </pc:sldMkLst>
        <pc:graphicFrameChg chg="mod">
          <ac:chgData name="Антон" userId="bd7bf4713de5f0be" providerId="LiveId" clId="{B7E1FFCF-F6AA-4CE9-B570-7ED1C5A69E53}" dt="2021-09-22T15:24:28.484" v="69" actId="20577"/>
          <ac:graphicFrameMkLst>
            <pc:docMk/>
            <pc:sldMk cId="1300707047" sldId="410"/>
            <ac:graphicFrameMk id="5" creationId="{00000000-0000-0000-0000-000000000000}"/>
          </ac:graphicFrameMkLst>
        </pc:graphicFrameChg>
      </pc:sldChg>
      <pc:sldChg chg="modSp mod ord">
        <pc:chgData name="Антон" userId="bd7bf4713de5f0be" providerId="LiveId" clId="{B7E1FFCF-F6AA-4CE9-B570-7ED1C5A69E53}" dt="2021-09-22T15:23:10.613" v="56" actId="20577"/>
        <pc:sldMkLst>
          <pc:docMk/>
          <pc:sldMk cId="271915684" sldId="411"/>
        </pc:sldMkLst>
        <pc:spChg chg="mod">
          <ac:chgData name="Антон" userId="bd7bf4713de5f0be" providerId="LiveId" clId="{B7E1FFCF-F6AA-4CE9-B570-7ED1C5A69E53}" dt="2021-09-22T15:23:10.613" v="56" actId="20577"/>
          <ac:spMkLst>
            <pc:docMk/>
            <pc:sldMk cId="271915684" sldId="411"/>
            <ac:spMk id="2" creationId="{00000000-0000-0000-0000-000000000000}"/>
          </ac:spMkLst>
        </pc:spChg>
      </pc:sldChg>
      <pc:sldChg chg="del">
        <pc:chgData name="Антон" userId="bd7bf4713de5f0be" providerId="LiveId" clId="{B7E1FFCF-F6AA-4CE9-B570-7ED1C5A69E53}" dt="2021-09-22T15:23:33.875" v="58" actId="47"/>
        <pc:sldMkLst>
          <pc:docMk/>
          <pc:sldMk cId="1876547698" sldId="418"/>
        </pc:sldMkLst>
      </pc:sldChg>
      <pc:sldChg chg="modSp">
        <pc:chgData name="Антон" userId="bd7bf4713de5f0be" providerId="LiveId" clId="{B7E1FFCF-F6AA-4CE9-B570-7ED1C5A69E53}" dt="2021-09-22T15:22:33.622" v="7" actId="20577"/>
        <pc:sldMkLst>
          <pc:docMk/>
          <pc:sldMk cId="364535839" sldId="425"/>
        </pc:sldMkLst>
        <pc:graphicFrameChg chg="mod">
          <ac:chgData name="Антон" userId="bd7bf4713de5f0be" providerId="LiveId" clId="{B7E1FFCF-F6AA-4CE9-B570-7ED1C5A69E53}" dt="2021-09-22T15:22:33.622" v="7" actId="20577"/>
          <ac:graphicFrameMkLst>
            <pc:docMk/>
            <pc:sldMk cId="364535839" sldId="425"/>
            <ac:graphicFrameMk id="5" creationId="{00000000-0000-0000-0000-000000000000}"/>
          </ac:graphicFrameMkLst>
        </pc:graphicFrameChg>
      </pc:sldChg>
      <pc:sldChg chg="del">
        <pc:chgData name="Антон" userId="bd7bf4713de5f0be" providerId="LiveId" clId="{B7E1FFCF-F6AA-4CE9-B570-7ED1C5A69E53}" dt="2021-09-22T15:23:21.879" v="57" actId="47"/>
        <pc:sldMkLst>
          <pc:docMk/>
          <pc:sldMk cId="1634435707" sldId="426"/>
        </pc:sldMkLst>
      </pc:sldChg>
      <pc:sldChg chg="modSp">
        <pc:chgData name="Антон" userId="bd7bf4713de5f0be" providerId="LiveId" clId="{B7E1FFCF-F6AA-4CE9-B570-7ED1C5A69E53}" dt="2021-09-22T15:21:14.692" v="4" actId="207"/>
        <pc:sldMkLst>
          <pc:docMk/>
          <pc:sldMk cId="2319449231" sldId="446"/>
        </pc:sldMkLst>
        <pc:graphicFrameChg chg="mod">
          <ac:chgData name="Антон" userId="bd7bf4713de5f0be" providerId="LiveId" clId="{B7E1FFCF-F6AA-4CE9-B570-7ED1C5A69E53}" dt="2021-09-22T15:21:14.692" v="4" actId="207"/>
          <ac:graphicFrameMkLst>
            <pc:docMk/>
            <pc:sldMk cId="2319449231" sldId="446"/>
            <ac:graphicFrameMk id="5" creationId="{00000000-0000-0000-0000-000000000000}"/>
          </ac:graphicFrameMkLst>
        </pc:graphicFrameChg>
      </pc:sldChg>
    </pc:docChg>
  </pc:docChgLst>
  <pc:docChgLst>
    <pc:chgData name="Антон" userId="bd7bf4713de5f0be" providerId="LiveId" clId="{C27E3E7E-0FDE-4971-BEC4-6768CE02531A}"/>
    <pc:docChg chg="undo custSel addSld modSld">
      <pc:chgData name="Антон" userId="bd7bf4713de5f0be" providerId="LiveId" clId="{C27E3E7E-0FDE-4971-BEC4-6768CE02531A}" dt="2021-12-09T08:08:38.391" v="2046" actId="14100"/>
      <pc:docMkLst>
        <pc:docMk/>
      </pc:docMkLst>
      <pc:sldChg chg="modSp mod">
        <pc:chgData name="Антон" userId="bd7bf4713de5f0be" providerId="LiveId" clId="{C27E3E7E-0FDE-4971-BEC4-6768CE02531A}" dt="2021-12-09T05:44:42.866" v="7" actId="20577"/>
        <pc:sldMkLst>
          <pc:docMk/>
          <pc:sldMk cId="0" sldId="279"/>
        </pc:sldMkLst>
        <pc:spChg chg="mod">
          <ac:chgData name="Антон" userId="bd7bf4713de5f0be" providerId="LiveId" clId="{C27E3E7E-0FDE-4971-BEC4-6768CE02531A}" dt="2021-12-09T05:44:42.866" v="7" actId="20577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Антон" userId="bd7bf4713de5f0be" providerId="LiveId" clId="{C27E3E7E-0FDE-4971-BEC4-6768CE02531A}" dt="2021-12-09T05:45:06.845" v="9" actId="255"/>
        <pc:sldMkLst>
          <pc:docMk/>
          <pc:sldMk cId="3519511008" sldId="381"/>
        </pc:sldMkLst>
        <pc:graphicFrameChg chg="mod modGraphic">
          <ac:chgData name="Антон" userId="bd7bf4713de5f0be" providerId="LiveId" clId="{C27E3E7E-0FDE-4971-BEC4-6768CE02531A}" dt="2021-12-09T05:45:06.845" v="9" actId="255"/>
          <ac:graphicFrameMkLst>
            <pc:docMk/>
            <pc:sldMk cId="3519511008" sldId="381"/>
            <ac:graphicFrameMk id="5" creationId="{00000000-0000-0000-0000-000000000000}"/>
          </ac:graphicFrameMkLst>
        </pc:graphicFrameChg>
      </pc:sldChg>
      <pc:sldChg chg="modSp mod">
        <pc:chgData name="Антон" userId="bd7bf4713de5f0be" providerId="LiveId" clId="{C27E3E7E-0FDE-4971-BEC4-6768CE02531A}" dt="2021-12-09T05:46:18.857" v="61" actId="20577"/>
        <pc:sldMkLst>
          <pc:docMk/>
          <pc:sldMk cId="1085214459" sldId="451"/>
        </pc:sldMkLst>
        <pc:spChg chg="mod">
          <ac:chgData name="Антон" userId="bd7bf4713de5f0be" providerId="LiveId" clId="{C27E3E7E-0FDE-4971-BEC4-6768CE02531A}" dt="2021-12-09T05:46:18.857" v="61" actId="20577"/>
          <ac:spMkLst>
            <pc:docMk/>
            <pc:sldMk cId="1085214459" sldId="451"/>
            <ac:spMk id="5" creationId="{00000000-0000-0000-0000-000000000000}"/>
          </ac:spMkLst>
        </pc:spChg>
      </pc:sldChg>
      <pc:sldChg chg="addSp modSp mod">
        <pc:chgData name="Антон" userId="bd7bf4713de5f0be" providerId="LiveId" clId="{C27E3E7E-0FDE-4971-BEC4-6768CE02531A}" dt="2021-12-09T07:02:48.154" v="1518" actId="1076"/>
        <pc:sldMkLst>
          <pc:docMk/>
          <pc:sldMk cId="2562090931" sldId="452"/>
        </pc:sldMkLst>
        <pc:spChg chg="mod">
          <ac:chgData name="Антон" userId="bd7bf4713de5f0be" providerId="LiveId" clId="{C27E3E7E-0FDE-4971-BEC4-6768CE02531A}" dt="2021-12-09T05:58:08.022" v="359" actId="20577"/>
          <ac:spMkLst>
            <pc:docMk/>
            <pc:sldMk cId="2562090931" sldId="452"/>
            <ac:spMk id="2" creationId="{00000000-0000-0000-0000-000000000000}"/>
          </ac:spMkLst>
        </pc:spChg>
        <pc:spChg chg="add mod">
          <ac:chgData name="Антон" userId="bd7bf4713de5f0be" providerId="LiveId" clId="{C27E3E7E-0FDE-4971-BEC4-6768CE02531A}" dt="2021-12-09T07:02:48.154" v="1518" actId="1076"/>
          <ac:spMkLst>
            <pc:docMk/>
            <pc:sldMk cId="2562090931" sldId="452"/>
            <ac:spMk id="5" creationId="{E45D4901-5DCC-4F2E-8C3B-A2D99F314406}"/>
          </ac:spMkLst>
        </pc:spChg>
      </pc:sldChg>
      <pc:sldChg chg="addSp delSp modSp mod">
        <pc:chgData name="Антон" userId="bd7bf4713de5f0be" providerId="LiveId" clId="{C27E3E7E-0FDE-4971-BEC4-6768CE02531A}" dt="2021-12-09T07:02:26.758" v="1511" actId="14100"/>
        <pc:sldMkLst>
          <pc:docMk/>
          <pc:sldMk cId="995420108" sldId="459"/>
        </pc:sldMkLst>
        <pc:spChg chg="del">
          <ac:chgData name="Антон" userId="bd7bf4713de5f0be" providerId="LiveId" clId="{C27E3E7E-0FDE-4971-BEC4-6768CE02531A}" dt="2021-12-09T05:57:44.221" v="338" actId="478"/>
          <ac:spMkLst>
            <pc:docMk/>
            <pc:sldMk cId="995420108" sldId="459"/>
            <ac:spMk id="5" creationId="{00000000-0000-0000-0000-000000000000}"/>
          </ac:spMkLst>
        </pc:spChg>
        <pc:spChg chg="del">
          <ac:chgData name="Антон" userId="bd7bf4713de5f0be" providerId="LiveId" clId="{C27E3E7E-0FDE-4971-BEC4-6768CE02531A}" dt="2021-12-09T05:57:51.552" v="339" actId="478"/>
          <ac:spMkLst>
            <pc:docMk/>
            <pc:sldMk cId="995420108" sldId="459"/>
            <ac:spMk id="6" creationId="{00000000-0000-0000-0000-000000000000}"/>
          </ac:spMkLst>
        </pc:spChg>
        <pc:spChg chg="add mod">
          <ac:chgData name="Антон" userId="bd7bf4713de5f0be" providerId="LiveId" clId="{C27E3E7E-0FDE-4971-BEC4-6768CE02531A}" dt="2021-12-09T07:02:26.758" v="1511" actId="14100"/>
          <ac:spMkLst>
            <pc:docMk/>
            <pc:sldMk cId="995420108" sldId="459"/>
            <ac:spMk id="7" creationId="{3C4DA772-4B27-47BE-A18D-9A5873273149}"/>
          </ac:spMkLst>
        </pc:spChg>
        <pc:spChg chg="add mod">
          <ac:chgData name="Антон" userId="bd7bf4713de5f0be" providerId="LiveId" clId="{C27E3E7E-0FDE-4971-BEC4-6768CE02531A}" dt="2021-12-09T06:36:47.390" v="1459" actId="1076"/>
          <ac:spMkLst>
            <pc:docMk/>
            <pc:sldMk cId="995420108" sldId="459"/>
            <ac:spMk id="8" creationId="{F8CB97A6-8C36-4BFF-A175-8C43C8BD5A51}"/>
          </ac:spMkLst>
        </pc:spChg>
      </pc:sldChg>
      <pc:sldChg chg="addSp delSp modSp mod">
        <pc:chgData name="Антон" userId="bd7bf4713de5f0be" providerId="LiveId" clId="{C27E3E7E-0FDE-4971-BEC4-6768CE02531A}" dt="2021-12-09T06:26:15.605" v="1141" actId="15"/>
        <pc:sldMkLst>
          <pc:docMk/>
          <pc:sldMk cId="925119035" sldId="460"/>
        </pc:sldMkLst>
        <pc:spChg chg="add mod">
          <ac:chgData name="Антон" userId="bd7bf4713de5f0be" providerId="LiveId" clId="{C27E3E7E-0FDE-4971-BEC4-6768CE02531A}" dt="2021-12-09T06:26:15.605" v="1141" actId="15"/>
          <ac:spMkLst>
            <pc:docMk/>
            <pc:sldMk cId="925119035" sldId="460"/>
            <ac:spMk id="5" creationId="{520FA0A3-FE0C-4CD8-80C8-2EF4851F0AE7}"/>
          </ac:spMkLst>
        </pc:spChg>
        <pc:spChg chg="del">
          <ac:chgData name="Антон" userId="bd7bf4713de5f0be" providerId="LiveId" clId="{C27E3E7E-0FDE-4971-BEC4-6768CE02531A}" dt="2021-12-09T05:57:54.948" v="340" actId="478"/>
          <ac:spMkLst>
            <pc:docMk/>
            <pc:sldMk cId="925119035" sldId="460"/>
            <ac:spMk id="6" creationId="{00000000-0000-0000-0000-000000000000}"/>
          </ac:spMkLst>
        </pc:spChg>
      </pc:sldChg>
      <pc:sldChg chg="addSp delSp modSp mod">
        <pc:chgData name="Антон" userId="bd7bf4713de5f0be" providerId="LiveId" clId="{C27E3E7E-0FDE-4971-BEC4-6768CE02531A}" dt="2021-12-09T07:02:08.928" v="1507" actId="1076"/>
        <pc:sldMkLst>
          <pc:docMk/>
          <pc:sldMk cId="3670693200" sldId="461"/>
        </pc:sldMkLst>
        <pc:spChg chg="del">
          <ac:chgData name="Антон" userId="bd7bf4713de5f0be" providerId="LiveId" clId="{C27E3E7E-0FDE-4971-BEC4-6768CE02531A}" dt="2021-12-09T06:26:41.353" v="1142" actId="478"/>
          <ac:spMkLst>
            <pc:docMk/>
            <pc:sldMk cId="3670693200" sldId="461"/>
            <ac:spMk id="5" creationId="{00000000-0000-0000-0000-000000000000}"/>
          </ac:spMkLst>
        </pc:spChg>
        <pc:spChg chg="del">
          <ac:chgData name="Антон" userId="bd7bf4713de5f0be" providerId="LiveId" clId="{C27E3E7E-0FDE-4971-BEC4-6768CE02531A}" dt="2021-12-09T06:26:42.615" v="1143" actId="478"/>
          <ac:spMkLst>
            <pc:docMk/>
            <pc:sldMk cId="3670693200" sldId="461"/>
            <ac:spMk id="6" creationId="{00000000-0000-0000-0000-000000000000}"/>
          </ac:spMkLst>
        </pc:spChg>
        <pc:spChg chg="add mod">
          <ac:chgData name="Антон" userId="bd7bf4713de5f0be" providerId="LiveId" clId="{C27E3E7E-0FDE-4971-BEC4-6768CE02531A}" dt="2021-12-09T07:02:08.928" v="1507" actId="1076"/>
          <ac:spMkLst>
            <pc:docMk/>
            <pc:sldMk cId="3670693200" sldId="461"/>
            <ac:spMk id="7" creationId="{7F7FA63B-04AE-4C9B-AF60-939C4E76B8BE}"/>
          </ac:spMkLst>
        </pc:spChg>
        <pc:spChg chg="add mod">
          <ac:chgData name="Антон" userId="bd7bf4713de5f0be" providerId="LiveId" clId="{C27E3E7E-0FDE-4971-BEC4-6768CE02531A}" dt="2021-12-09T06:35:58.018" v="1447" actId="1076"/>
          <ac:spMkLst>
            <pc:docMk/>
            <pc:sldMk cId="3670693200" sldId="461"/>
            <ac:spMk id="8" creationId="{4299ABF1-4FF2-4955-9016-7676E9D51F93}"/>
          </ac:spMkLst>
        </pc:spChg>
        <pc:spChg chg="add mod">
          <ac:chgData name="Антон" userId="bd7bf4713de5f0be" providerId="LiveId" clId="{C27E3E7E-0FDE-4971-BEC4-6768CE02531A}" dt="2021-12-09T06:35:56.107" v="1446" actId="1076"/>
          <ac:spMkLst>
            <pc:docMk/>
            <pc:sldMk cId="3670693200" sldId="461"/>
            <ac:spMk id="9" creationId="{2CDFEAB1-EDF9-4C27-9D1A-49F6B17FA8C2}"/>
          </ac:spMkLst>
        </pc:spChg>
      </pc:sldChg>
      <pc:sldChg chg="addSp delSp modSp mod">
        <pc:chgData name="Антон" userId="bd7bf4713de5f0be" providerId="LiveId" clId="{C27E3E7E-0FDE-4971-BEC4-6768CE02531A}" dt="2021-12-09T07:01:58.001" v="1503" actId="122"/>
        <pc:sldMkLst>
          <pc:docMk/>
          <pc:sldMk cId="3014350808" sldId="462"/>
        </pc:sldMkLst>
        <pc:spChg chg="del">
          <ac:chgData name="Антон" userId="bd7bf4713de5f0be" providerId="LiveId" clId="{C27E3E7E-0FDE-4971-BEC4-6768CE02531A}" dt="2021-12-09T06:26:45.591" v="1144" actId="478"/>
          <ac:spMkLst>
            <pc:docMk/>
            <pc:sldMk cId="3014350808" sldId="462"/>
            <ac:spMk id="5" creationId="{00000000-0000-0000-0000-000000000000}"/>
          </ac:spMkLst>
        </pc:spChg>
        <pc:spChg chg="add mod">
          <ac:chgData name="Антон" userId="bd7bf4713de5f0be" providerId="LiveId" clId="{C27E3E7E-0FDE-4971-BEC4-6768CE02531A}" dt="2021-12-09T07:01:58.001" v="1503" actId="122"/>
          <ac:spMkLst>
            <pc:docMk/>
            <pc:sldMk cId="3014350808" sldId="462"/>
            <ac:spMk id="6" creationId="{835D2C57-3183-4016-9D7B-1749681D21D2}"/>
          </ac:spMkLst>
        </pc:spChg>
        <pc:spChg chg="add mod">
          <ac:chgData name="Антон" userId="bd7bf4713de5f0be" providerId="LiveId" clId="{C27E3E7E-0FDE-4971-BEC4-6768CE02531A}" dt="2021-12-09T06:50:29.365" v="1463" actId="14100"/>
          <ac:spMkLst>
            <pc:docMk/>
            <pc:sldMk cId="3014350808" sldId="462"/>
            <ac:spMk id="7" creationId="{BC0F3104-1AEE-49F6-B6DA-94A5B816D8B8}"/>
          </ac:spMkLst>
        </pc:spChg>
        <pc:picChg chg="add mod">
          <ac:chgData name="Антон" userId="bd7bf4713de5f0be" providerId="LiveId" clId="{C27E3E7E-0FDE-4971-BEC4-6768CE02531A}" dt="2021-12-09T06:50:29.365" v="1463" actId="14100"/>
          <ac:picMkLst>
            <pc:docMk/>
            <pc:sldMk cId="3014350808" sldId="462"/>
            <ac:picMk id="8" creationId="{86C74194-7FBD-4BE0-8AB1-0E9362E3D6E4}"/>
          </ac:picMkLst>
        </pc:picChg>
      </pc:sldChg>
      <pc:sldChg chg="addSp delSp modSp mod">
        <pc:chgData name="Антон" userId="bd7bf4713de5f0be" providerId="LiveId" clId="{C27E3E7E-0FDE-4971-BEC4-6768CE02531A}" dt="2021-12-09T07:01:50.584" v="1501" actId="1076"/>
        <pc:sldMkLst>
          <pc:docMk/>
          <pc:sldMk cId="1027391917" sldId="463"/>
        </pc:sldMkLst>
        <pc:spChg chg="del">
          <ac:chgData name="Антон" userId="bd7bf4713de5f0be" providerId="LiveId" clId="{C27E3E7E-0FDE-4971-BEC4-6768CE02531A}" dt="2021-12-09T06:36:04.041" v="1449" actId="478"/>
          <ac:spMkLst>
            <pc:docMk/>
            <pc:sldMk cId="1027391917" sldId="463"/>
            <ac:spMk id="5" creationId="{00000000-0000-0000-0000-000000000000}"/>
          </ac:spMkLst>
        </pc:spChg>
        <pc:spChg chg="del">
          <ac:chgData name="Антон" userId="bd7bf4713de5f0be" providerId="LiveId" clId="{C27E3E7E-0FDE-4971-BEC4-6768CE02531A}" dt="2021-12-09T06:36:03.222" v="1448" actId="478"/>
          <ac:spMkLst>
            <pc:docMk/>
            <pc:sldMk cId="1027391917" sldId="463"/>
            <ac:spMk id="6" creationId="{00000000-0000-0000-0000-000000000000}"/>
          </ac:spMkLst>
        </pc:spChg>
        <pc:spChg chg="add mod">
          <ac:chgData name="Антон" userId="bd7bf4713de5f0be" providerId="LiveId" clId="{C27E3E7E-0FDE-4971-BEC4-6768CE02531A}" dt="2021-12-09T07:01:50.584" v="1501" actId="1076"/>
          <ac:spMkLst>
            <pc:docMk/>
            <pc:sldMk cId="1027391917" sldId="463"/>
            <ac:spMk id="8" creationId="{21640F2C-5126-44CB-B0F4-8E88B5E2A965}"/>
          </ac:spMkLst>
        </pc:spChg>
        <pc:spChg chg="add del mod">
          <ac:chgData name="Антон" userId="bd7bf4713de5f0be" providerId="LiveId" clId="{C27E3E7E-0FDE-4971-BEC4-6768CE02531A}" dt="2021-12-09T06:58:48.879" v="1474"/>
          <ac:spMkLst>
            <pc:docMk/>
            <pc:sldMk cId="1027391917" sldId="463"/>
            <ac:spMk id="9" creationId="{2688726B-FA74-4CAC-B5D6-D6AC31514DF3}"/>
          </ac:spMkLst>
        </pc:spChg>
        <pc:graphicFrameChg chg="add mod">
          <ac:chgData name="Антон" userId="bd7bf4713de5f0be" providerId="LiveId" clId="{C27E3E7E-0FDE-4971-BEC4-6768CE02531A}" dt="2021-12-09T07:01:34.889" v="1495" actId="1076"/>
          <ac:graphicFrameMkLst>
            <pc:docMk/>
            <pc:sldMk cId="1027391917" sldId="463"/>
            <ac:graphicFrameMk id="7" creationId="{71643E9D-67FC-4DC6-9346-EB20F323F2A6}"/>
          </ac:graphicFrameMkLst>
        </pc:graphicFrameChg>
        <pc:graphicFrameChg chg="add del mod modGraphic">
          <ac:chgData name="Антон" userId="bd7bf4713de5f0be" providerId="LiveId" clId="{C27E3E7E-0FDE-4971-BEC4-6768CE02531A}" dt="2021-12-09T06:59:03.555" v="1478" actId="478"/>
          <ac:graphicFrameMkLst>
            <pc:docMk/>
            <pc:sldMk cId="1027391917" sldId="463"/>
            <ac:graphicFrameMk id="10" creationId="{DC54D8B4-4663-4174-AB3A-1BBC89509BDC}"/>
          </ac:graphicFrameMkLst>
        </pc:graphicFrameChg>
      </pc:sldChg>
      <pc:sldChg chg="addSp delSp modSp new mod">
        <pc:chgData name="Антон" userId="bd7bf4713de5f0be" providerId="LiveId" clId="{C27E3E7E-0FDE-4971-BEC4-6768CE02531A}" dt="2021-12-09T07:05:04.683" v="1606" actId="14100"/>
        <pc:sldMkLst>
          <pc:docMk/>
          <pc:sldMk cId="1507980275" sldId="464"/>
        </pc:sldMkLst>
        <pc:spChg chg="del">
          <ac:chgData name="Антон" userId="bd7bf4713de5f0be" providerId="LiveId" clId="{C27E3E7E-0FDE-4971-BEC4-6768CE02531A}" dt="2021-12-09T06:59:09.031" v="1480" actId="478"/>
          <ac:spMkLst>
            <pc:docMk/>
            <pc:sldMk cId="1507980275" sldId="464"/>
            <ac:spMk id="2" creationId="{17BA85CD-0AA9-4F47-9756-70D77A3A9999}"/>
          </ac:spMkLst>
        </pc:spChg>
        <pc:spChg chg="del">
          <ac:chgData name="Антон" userId="bd7bf4713de5f0be" providerId="LiveId" clId="{C27E3E7E-0FDE-4971-BEC4-6768CE02531A}" dt="2021-12-09T06:59:10.116" v="1481" actId="478"/>
          <ac:spMkLst>
            <pc:docMk/>
            <pc:sldMk cId="1507980275" sldId="464"/>
            <ac:spMk id="3" creationId="{FBCB2842-5A2E-4398-8175-C5CD8B627D65}"/>
          </ac:spMkLst>
        </pc:spChg>
        <pc:spChg chg="add mod">
          <ac:chgData name="Антон" userId="bd7bf4713de5f0be" providerId="LiveId" clId="{C27E3E7E-0FDE-4971-BEC4-6768CE02531A}" dt="2021-12-09T07:04:53.662" v="1605" actId="20577"/>
          <ac:spMkLst>
            <pc:docMk/>
            <pc:sldMk cId="1507980275" sldId="464"/>
            <ac:spMk id="6" creationId="{9FA96239-916E-491B-946B-339B873D2FB0}"/>
          </ac:spMkLst>
        </pc:spChg>
        <pc:graphicFrameChg chg="add mod modGraphic">
          <ac:chgData name="Антон" userId="bd7bf4713de5f0be" providerId="LiveId" clId="{C27E3E7E-0FDE-4971-BEC4-6768CE02531A}" dt="2021-12-09T07:05:04.683" v="1606" actId="14100"/>
          <ac:graphicFrameMkLst>
            <pc:docMk/>
            <pc:sldMk cId="1507980275" sldId="464"/>
            <ac:graphicFrameMk id="5" creationId="{992FE64E-8BCA-4E70-85BE-0CFF38FA9AE9}"/>
          </ac:graphicFrameMkLst>
        </pc:graphicFrameChg>
      </pc:sldChg>
      <pc:sldChg chg="addSp delSp modSp new mod">
        <pc:chgData name="Антон" userId="bd7bf4713de5f0be" providerId="LiveId" clId="{C27E3E7E-0FDE-4971-BEC4-6768CE02531A}" dt="2021-12-09T07:25:47.849" v="1890" actId="1076"/>
        <pc:sldMkLst>
          <pc:docMk/>
          <pc:sldMk cId="3320085487" sldId="465"/>
        </pc:sldMkLst>
        <pc:spChg chg="del">
          <ac:chgData name="Антон" userId="bd7bf4713de5f0be" providerId="LiveId" clId="{C27E3E7E-0FDE-4971-BEC4-6768CE02531A}" dt="2021-12-09T07:01:06.671" v="1485" actId="478"/>
          <ac:spMkLst>
            <pc:docMk/>
            <pc:sldMk cId="3320085487" sldId="465"/>
            <ac:spMk id="2" creationId="{7EC76119-93FE-48EF-A461-87F63AA2195A}"/>
          </ac:spMkLst>
        </pc:spChg>
        <pc:spChg chg="del">
          <ac:chgData name="Антон" userId="bd7bf4713de5f0be" providerId="LiveId" clId="{C27E3E7E-0FDE-4971-BEC4-6768CE02531A}" dt="2021-12-09T07:01:07.384" v="1486" actId="478"/>
          <ac:spMkLst>
            <pc:docMk/>
            <pc:sldMk cId="3320085487" sldId="465"/>
            <ac:spMk id="3" creationId="{07C7E475-122D-48B6-96ED-17490386668B}"/>
          </ac:spMkLst>
        </pc:spChg>
        <pc:spChg chg="add mod">
          <ac:chgData name="Антон" userId="bd7bf4713de5f0be" providerId="LiveId" clId="{C27E3E7E-0FDE-4971-BEC4-6768CE02531A}" dt="2021-12-09T07:01:27.184" v="1493" actId="1076"/>
          <ac:spMkLst>
            <pc:docMk/>
            <pc:sldMk cId="3320085487" sldId="465"/>
            <ac:spMk id="5" creationId="{6F876FEB-1236-4BD7-8626-A3746AC6BEBB}"/>
          </ac:spMkLst>
        </pc:spChg>
        <pc:spChg chg="add mod">
          <ac:chgData name="Антон" userId="bd7bf4713de5f0be" providerId="LiveId" clId="{C27E3E7E-0FDE-4971-BEC4-6768CE02531A}" dt="2021-12-09T07:25:35.192" v="1889" actId="14100"/>
          <ac:spMkLst>
            <pc:docMk/>
            <pc:sldMk cId="3320085487" sldId="465"/>
            <ac:spMk id="7" creationId="{F09574B1-B52F-4A34-9D89-CCEFC636B185}"/>
          </ac:spMkLst>
        </pc:spChg>
        <pc:spChg chg="add mod">
          <ac:chgData name="Антон" userId="bd7bf4713de5f0be" providerId="LiveId" clId="{C27E3E7E-0FDE-4971-BEC4-6768CE02531A}" dt="2021-12-09T07:25:33.188" v="1888" actId="14100"/>
          <ac:spMkLst>
            <pc:docMk/>
            <pc:sldMk cId="3320085487" sldId="465"/>
            <ac:spMk id="9" creationId="{74FD1616-48C3-4F8F-9D33-C18B8AEC8A8F}"/>
          </ac:spMkLst>
        </pc:spChg>
        <pc:spChg chg="add del mod">
          <ac:chgData name="Антон" userId="bd7bf4713de5f0be" providerId="LiveId" clId="{C27E3E7E-0FDE-4971-BEC4-6768CE02531A}" dt="2021-12-09T07:18:59.893" v="1646" actId="22"/>
          <ac:spMkLst>
            <pc:docMk/>
            <pc:sldMk cId="3320085487" sldId="465"/>
            <ac:spMk id="11" creationId="{9196C1AB-6E44-456C-97B0-FC08EB8DBE19}"/>
          </ac:spMkLst>
        </pc:spChg>
        <pc:spChg chg="add mod">
          <ac:chgData name="Антон" userId="bd7bf4713de5f0be" providerId="LiveId" clId="{C27E3E7E-0FDE-4971-BEC4-6768CE02531A}" dt="2021-12-09T07:25:47.849" v="1890" actId="1076"/>
          <ac:spMkLst>
            <pc:docMk/>
            <pc:sldMk cId="3320085487" sldId="465"/>
            <ac:spMk id="13" creationId="{2B3E315A-31AA-4647-95DB-8381B4EC8010}"/>
          </ac:spMkLst>
        </pc:spChg>
      </pc:sldChg>
      <pc:sldChg chg="addSp delSp modSp new mod">
        <pc:chgData name="Антон" userId="bd7bf4713de5f0be" providerId="LiveId" clId="{C27E3E7E-0FDE-4971-BEC4-6768CE02531A}" dt="2021-12-09T08:08:38.391" v="2046" actId="14100"/>
        <pc:sldMkLst>
          <pc:docMk/>
          <pc:sldMk cId="1707631949" sldId="466"/>
        </pc:sldMkLst>
        <pc:spChg chg="del">
          <ac:chgData name="Антон" userId="bd7bf4713de5f0be" providerId="LiveId" clId="{C27E3E7E-0FDE-4971-BEC4-6768CE02531A}" dt="2021-12-09T07:26:04.794" v="1892" actId="478"/>
          <ac:spMkLst>
            <pc:docMk/>
            <pc:sldMk cId="1707631949" sldId="466"/>
            <ac:spMk id="2" creationId="{06F6B485-D76B-4ED3-9CF9-8FD374C2D30D}"/>
          </ac:spMkLst>
        </pc:spChg>
        <pc:spChg chg="del mod">
          <ac:chgData name="Антон" userId="bd7bf4713de5f0be" providerId="LiveId" clId="{C27E3E7E-0FDE-4971-BEC4-6768CE02531A}" dt="2021-12-09T07:26:05.761" v="1894" actId="478"/>
          <ac:spMkLst>
            <pc:docMk/>
            <pc:sldMk cId="1707631949" sldId="466"/>
            <ac:spMk id="3" creationId="{F2237CD0-0FD8-43B6-AE66-94A7705C85C9}"/>
          </ac:spMkLst>
        </pc:spChg>
        <pc:spChg chg="add mod">
          <ac:chgData name="Антон" userId="bd7bf4713de5f0be" providerId="LiveId" clId="{C27E3E7E-0FDE-4971-BEC4-6768CE02531A}" dt="2021-12-09T07:36:54.886" v="1907" actId="14100"/>
          <ac:spMkLst>
            <pc:docMk/>
            <pc:sldMk cId="1707631949" sldId="466"/>
            <ac:spMk id="6" creationId="{BDFBF6FD-1A8A-470C-8473-F536B2669026}"/>
          </ac:spMkLst>
        </pc:spChg>
        <pc:spChg chg="add mod">
          <ac:chgData name="Антон" userId="bd7bf4713de5f0be" providerId="LiveId" clId="{C27E3E7E-0FDE-4971-BEC4-6768CE02531A}" dt="2021-12-09T07:57:50.585" v="1982" actId="1038"/>
          <ac:spMkLst>
            <pc:docMk/>
            <pc:sldMk cId="1707631949" sldId="466"/>
            <ac:spMk id="8" creationId="{6314DC71-466F-4AA9-BEF4-E23678AE9B6A}"/>
          </ac:spMkLst>
        </pc:spChg>
        <pc:spChg chg="add mod">
          <ac:chgData name="Антон" userId="bd7bf4713de5f0be" providerId="LiveId" clId="{C27E3E7E-0FDE-4971-BEC4-6768CE02531A}" dt="2021-12-09T08:06:43.945" v="2011" actId="20577"/>
          <ac:spMkLst>
            <pc:docMk/>
            <pc:sldMk cId="1707631949" sldId="466"/>
            <ac:spMk id="14" creationId="{3A2B2B50-85D7-4130-821E-77E3E77DFDA7}"/>
          </ac:spMkLst>
        </pc:spChg>
        <pc:spChg chg="add mod">
          <ac:chgData name="Антон" userId="bd7bf4713de5f0be" providerId="LiveId" clId="{C27E3E7E-0FDE-4971-BEC4-6768CE02531A}" dt="2021-12-09T08:07:50.127" v="2031" actId="1035"/>
          <ac:spMkLst>
            <pc:docMk/>
            <pc:sldMk cId="1707631949" sldId="466"/>
            <ac:spMk id="16" creationId="{1EEBAEB2-F2FB-402B-9FB2-E2D735B3005B}"/>
          </ac:spMkLst>
        </pc:spChg>
        <pc:spChg chg="add mod">
          <ac:chgData name="Антон" userId="bd7bf4713de5f0be" providerId="LiveId" clId="{C27E3E7E-0FDE-4971-BEC4-6768CE02531A}" dt="2021-12-09T08:08:38.391" v="2046" actId="14100"/>
          <ac:spMkLst>
            <pc:docMk/>
            <pc:sldMk cId="1707631949" sldId="466"/>
            <ac:spMk id="18" creationId="{E633C511-D5D4-4D8F-B7F8-EF41FCE9AD8A}"/>
          </ac:spMkLst>
        </pc:spChg>
        <pc:picChg chg="add mod ord">
          <ac:chgData name="Антон" userId="bd7bf4713de5f0be" providerId="LiveId" clId="{C27E3E7E-0FDE-4971-BEC4-6768CE02531A}" dt="2021-12-09T07:58:10.236" v="1991" actId="14100"/>
          <ac:picMkLst>
            <pc:docMk/>
            <pc:sldMk cId="1707631949" sldId="466"/>
            <ac:picMk id="10" creationId="{B1D3C57C-53AD-4FE5-901D-A0403DE2076A}"/>
          </ac:picMkLst>
        </pc:picChg>
        <pc:picChg chg="add mod">
          <ac:chgData name="Антон" userId="bd7bf4713de5f0be" providerId="LiveId" clId="{C27E3E7E-0FDE-4971-BEC4-6768CE02531A}" dt="2021-12-09T07:58:17.111" v="1994" actId="1035"/>
          <ac:picMkLst>
            <pc:docMk/>
            <pc:sldMk cId="1707631949" sldId="466"/>
            <ac:picMk id="12" creationId="{51CA4CAF-55EF-48F5-BE52-6F2ED131E4A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Popov\Desktop\&#1057;&#1074;&#1086;&#1076;&#1085;&#1072;&#1103;%20&#1074;&#1077;&#1076;&#1086;&#1084;&#1086;&#1089;&#1090;&#1100;%20202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Лист1!$F$20</c:f>
              <c:strCache>
                <c:ptCount val="1"/>
                <c:pt idx="0">
                  <c:v>Научный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Лист1!$E$21:$E$25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Лист1!$F$21:$F$25</c:f>
              <c:numCache>
                <c:formatCode>0</c:formatCode>
                <c:ptCount val="5"/>
                <c:pt idx="0">
                  <c:v>45.176666666666669</c:v>
                </c:pt>
                <c:pt idx="1">
                  <c:v>41.48</c:v>
                </c:pt>
                <c:pt idx="2">
                  <c:v>37.9</c:v>
                </c:pt>
                <c:pt idx="3">
                  <c:v>40.549999999999997</c:v>
                </c:pt>
                <c:pt idx="4">
                  <c:v>47.523076923076921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8C-4D30-847A-445FE0A76897}"/>
            </c:ext>
          </c:extLst>
        </c:ser>
        <c:ser>
          <c:idx val="1"/>
          <c:order val="1"/>
          <c:tx>
            <c:strRef>
              <c:f>Лист1!$G$20</c:f>
              <c:strCache>
                <c:ptCount val="1"/>
                <c:pt idx="0">
                  <c:v>Общий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Лист1!$E$21:$E$25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Лист1!$G$21:$G$25</c:f>
              <c:numCache>
                <c:formatCode>0</c:formatCode>
                <c:ptCount val="5"/>
                <c:pt idx="0">
                  <c:v>74</c:v>
                </c:pt>
                <c:pt idx="1">
                  <c:v>66</c:v>
                </c:pt>
                <c:pt idx="2">
                  <c:v>65</c:v>
                </c:pt>
                <c:pt idx="3" formatCode="General">
                  <c:v>72</c:v>
                </c:pt>
                <c:pt idx="4">
                  <c:v>80.680769230769229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8C-4D30-847A-445FE0A76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363264"/>
        <c:axId val="74360704"/>
        <c:axId val="0"/>
      </c:bar3DChart>
      <c:catAx>
        <c:axId val="7436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360704"/>
        <c:crosses val="autoZero"/>
        <c:auto val="1"/>
        <c:lblAlgn val="ctr"/>
        <c:lblOffset val="100"/>
        <c:noMultiLvlLbl val="0"/>
      </c:catAx>
      <c:valAx>
        <c:axId val="7436070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4363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23D1A6-BB37-4A93-9DAE-62712B94D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6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ACF67-6919-4AFE-9D99-AE92A7DAE969}" type="slidenum">
              <a:rPr lang="ru-RU" smtClean="0"/>
              <a:pPr eaLnBrk="1" hangingPunct="1"/>
              <a:t>1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2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61E8D-83ED-4DBF-B97D-9D03C56E386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3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в заключении…..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61E8D-83ED-4DBF-B97D-9D03C56E386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5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67411-A010-4CA9-9D59-880116770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529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17A2-470E-430D-A9D4-F3D6FD2B1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8524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78B6-F09B-4E7B-8D3A-8F70E98C2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022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B4F2-6834-4BB5-AAA3-99E1CBF16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759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3EDA-A36D-4FB0-B095-913C17CF7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940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5D2F5-4453-4826-8A0E-BB1E85B51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168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97E65-B814-4C27-9EA6-22469AB97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651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E412-6F78-42B4-86F3-F7833D437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676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29308-39B8-456B-B828-209C5D9AD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975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CB6B-710F-48BF-A172-2038E9B4F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496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CC318-9769-4966-AAA7-3717D93DD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174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13CB29-696F-4591-B118-AC565E60C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913" y="1773238"/>
            <a:ext cx="6400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sz="3200" b="1" dirty="0">
              <a:solidFill>
                <a:srgbClr val="3333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7" y="2204864"/>
            <a:ext cx="7302896" cy="1470025"/>
          </a:xfrm>
        </p:spPr>
        <p:txBody>
          <a:bodyPr/>
          <a:lstStyle/>
          <a:p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ЗАСЕДАНИЕ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МОЛОДЫХ УЧЕНЫХ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СПЕЦИАЛИСТОВ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27" y="207034"/>
            <a:ext cx="3537018" cy="1481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4041" y="441694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декабря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0FA0A3-FE0C-4CD8-80C8-2EF4851F0AE7}"/>
              </a:ext>
            </a:extLst>
          </p:cNvPr>
          <p:cNvSpPr txBox="1"/>
          <p:nvPr/>
        </p:nvSpPr>
        <p:spPr>
          <a:xfrm>
            <a:off x="251520" y="404664"/>
            <a:ext cx="84437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ru-RU" sz="1400" dirty="0">
                <a:solidFill>
                  <a:schemeClr val="accent6"/>
                </a:solidFill>
              </a:rPr>
              <a:t>Конкурс «Молодые ученые транспортной отрасли»: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err="1">
                <a:solidFill>
                  <a:schemeClr val="accent6"/>
                </a:solidFill>
              </a:rPr>
              <a:t>Симанович</a:t>
            </a:r>
            <a:r>
              <a:rPr lang="ru-RU" sz="1400" dirty="0">
                <a:solidFill>
                  <a:schemeClr val="accent6"/>
                </a:solidFill>
              </a:rPr>
              <a:t> Семён Васильевич - Формирование экспертно-юридических групп «</a:t>
            </a:r>
            <a:r>
              <a:rPr lang="ru-RU" sz="1400" dirty="0" err="1">
                <a:solidFill>
                  <a:schemeClr val="accent6"/>
                </a:solidFill>
              </a:rPr>
              <a:t>Адвайзер</a:t>
            </a:r>
            <a:r>
              <a:rPr lang="ru-RU" sz="1400" dirty="0">
                <a:solidFill>
                  <a:schemeClr val="accent6"/>
                </a:solidFill>
              </a:rPr>
              <a:t>» и их механизмов пресечения потенциальных административных правонарушений</a:t>
            </a:r>
            <a:r>
              <a:rPr lang="ru-RU" sz="1400" dirty="0" smtClean="0">
                <a:solidFill>
                  <a:schemeClr val="accent6"/>
                </a:solidFill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chemeClr val="accent6"/>
                </a:solidFill>
              </a:rPr>
              <a:t>Шевцов Александр Александрович – Оценка матрицы пассажирских корреспонденций с использованием метода наименьших квадратов для калибровки гравитационной модели</a:t>
            </a:r>
            <a:r>
              <a:rPr lang="ru-RU" sz="1400" dirty="0" smtClean="0">
                <a:solidFill>
                  <a:schemeClr val="accent6"/>
                </a:solidFill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err="1" smtClean="0">
                <a:solidFill>
                  <a:schemeClr val="accent6"/>
                </a:solidFill>
              </a:rPr>
              <a:t>Колышев</a:t>
            </a:r>
            <a:r>
              <a:rPr lang="ru-RU" sz="1400" dirty="0" smtClean="0">
                <a:solidFill>
                  <a:schemeClr val="accent6"/>
                </a:solidFill>
              </a:rPr>
              <a:t> Андрей Сергеевич, Селина Ольга Викторовна – Организация транспортного обслуживания населения общественным транспортом агломерации г. Екатеринбурга.</a:t>
            </a:r>
            <a:endParaRPr lang="ru-RU" sz="1400" dirty="0">
              <a:solidFill>
                <a:schemeClr val="accent6"/>
              </a:solidFill>
            </a:endParaRPr>
          </a:p>
          <a:p>
            <a:pPr lvl="1" algn="just"/>
            <a:endParaRPr lang="ru-RU" sz="1400" dirty="0">
              <a:solidFill>
                <a:schemeClr val="accent6"/>
              </a:solidFill>
            </a:endParaRPr>
          </a:p>
          <a:p>
            <a:pPr marL="342900" indent="-342900" algn="just">
              <a:buAutoNum type="arabicPeriod" startAt="3"/>
            </a:pPr>
            <a:r>
              <a:rPr lang="ru-RU" sz="1400" dirty="0">
                <a:solidFill>
                  <a:schemeClr val="accent6"/>
                </a:solidFill>
              </a:rPr>
              <a:t>Конкурс </a:t>
            </a:r>
            <a:r>
              <a:rPr lang="ru-RU" sz="1400" dirty="0" smtClean="0">
                <a:solidFill>
                  <a:schemeClr val="accent6"/>
                </a:solidFill>
              </a:rPr>
              <a:t>УМНИК: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err="1" smtClean="0">
                <a:solidFill>
                  <a:schemeClr val="accent6"/>
                </a:solidFill>
              </a:rPr>
              <a:t>Ваколюк</a:t>
            </a:r>
            <a:r>
              <a:rPr lang="ru-RU" sz="1400" dirty="0" smtClean="0">
                <a:solidFill>
                  <a:schemeClr val="accent6"/>
                </a:solidFill>
              </a:rPr>
              <a:t> Кирилл Константинович – Разработка модели прогнозирования пассажиропотоков в пригородном железнодорожном сообщении на основе больших данных (УМНИК РЖД).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err="1" smtClean="0">
                <a:solidFill>
                  <a:schemeClr val="accent6"/>
                </a:solidFill>
              </a:rPr>
              <a:t>Фоминцев</a:t>
            </a:r>
            <a:r>
              <a:rPr lang="ru-RU" sz="1400" dirty="0" smtClean="0">
                <a:solidFill>
                  <a:schemeClr val="accent6"/>
                </a:solidFill>
              </a:rPr>
              <a:t> Александр Алексеевич – Разработка системы диагностики автомобиля посредством </a:t>
            </a:r>
            <a:r>
              <a:rPr lang="ru-RU" sz="1400" dirty="0" err="1" smtClean="0">
                <a:solidFill>
                  <a:schemeClr val="accent6"/>
                </a:solidFill>
              </a:rPr>
              <a:t>нейросетевого</a:t>
            </a:r>
            <a:r>
              <a:rPr lang="ru-RU" sz="1400" dirty="0" smtClean="0">
                <a:solidFill>
                  <a:schemeClr val="accent6"/>
                </a:solidFill>
              </a:rPr>
              <a:t> анализа спектрограммы шумов (УМНИК Н4. Новые приборы и интеллектуальные производственные технологии, УМНИК </a:t>
            </a:r>
            <a:r>
              <a:rPr lang="ru-RU" sz="1400" dirty="0" err="1" smtClean="0">
                <a:solidFill>
                  <a:schemeClr val="accent6"/>
                </a:solidFill>
              </a:rPr>
              <a:t>Нейронет</a:t>
            </a:r>
            <a:r>
              <a:rPr lang="ru-RU" sz="1400" dirty="0" smtClean="0">
                <a:solidFill>
                  <a:schemeClr val="accent6"/>
                </a:solidFill>
              </a:rPr>
              <a:t>)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chemeClr val="accent6"/>
                </a:solidFill>
              </a:rPr>
              <a:t>Гиндина Софья Игоревна – Разработка системы учета микротравм на предприятии (УМНИК Н1. Цифровые технологии</a:t>
            </a:r>
            <a:r>
              <a:rPr lang="ru-RU" sz="1400" dirty="0" smtClean="0">
                <a:solidFill>
                  <a:schemeClr val="accent6"/>
                </a:solidFill>
              </a:rPr>
              <a:t>)</a:t>
            </a:r>
            <a:endParaRPr lang="ru-RU" sz="1400" dirty="0" smtClean="0">
              <a:solidFill>
                <a:schemeClr val="accent6"/>
              </a:solidFill>
            </a:endParaRPr>
          </a:p>
        </p:txBody>
      </p:sp>
      <p:pic>
        <p:nvPicPr>
          <p:cNvPr id="3074" name="Picture 2" descr="C:\Users\ANPopov\Desktop\моя-ложка-15793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15" y="436086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19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FA63B-04AE-4C9B-AF60-939C4E76B8BE}"/>
              </a:ext>
            </a:extLst>
          </p:cNvPr>
          <p:cNvSpPr txBox="1"/>
          <p:nvPr/>
        </p:nvSpPr>
        <p:spPr>
          <a:xfrm>
            <a:off x="2123728" y="26064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ученых </a:t>
            </a:r>
            <a:r>
              <a:rPr lang="ru-RU" sz="24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званий молодыми учеными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99ABF1-4FF2-4955-9016-7676E9D51F93}"/>
              </a:ext>
            </a:extLst>
          </p:cNvPr>
          <p:cNvSpPr txBox="1"/>
          <p:nvPr/>
        </p:nvSpPr>
        <p:spPr>
          <a:xfrm>
            <a:off x="107504" y="1209526"/>
            <a:ext cx="8748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В 2021 году ученое звание доцента получено: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6"/>
                </a:solidFill>
              </a:rPr>
              <a:t>Черезов Григорий </a:t>
            </a:r>
            <a:r>
              <a:rPr lang="ru-RU" dirty="0" smtClean="0">
                <a:solidFill>
                  <a:schemeClr val="accent6"/>
                </a:solidFill>
              </a:rPr>
              <a:t>Анатольевич (2.9.4 </a:t>
            </a:r>
            <a:r>
              <a:rPr lang="ru-RU" dirty="0">
                <a:solidFill>
                  <a:schemeClr val="accent6"/>
                </a:solidFill>
              </a:rPr>
              <a:t>– Управление процессами </a:t>
            </a:r>
            <a:r>
              <a:rPr lang="ru-RU" dirty="0" smtClean="0">
                <a:solidFill>
                  <a:schemeClr val="accent6"/>
                </a:solidFill>
              </a:rPr>
              <a:t>перевозок)</a:t>
            </a:r>
            <a:endParaRPr lang="ru-RU" dirty="0">
              <a:solidFill>
                <a:schemeClr val="accent6"/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6"/>
                </a:solidFill>
              </a:rPr>
              <a:t>Попов Антон Николаевич (</a:t>
            </a:r>
            <a:r>
              <a:rPr lang="ru-RU" dirty="0" smtClean="0">
                <a:solidFill>
                  <a:schemeClr val="accent6"/>
                </a:solidFill>
              </a:rPr>
              <a:t>2.9.4 </a:t>
            </a:r>
            <a:r>
              <a:rPr lang="ru-RU" dirty="0">
                <a:solidFill>
                  <a:schemeClr val="accent6"/>
                </a:solidFill>
              </a:rPr>
              <a:t>– Управление процессами </a:t>
            </a:r>
            <a:r>
              <a:rPr lang="ru-RU" dirty="0" smtClean="0">
                <a:solidFill>
                  <a:schemeClr val="accent6"/>
                </a:solidFill>
              </a:rPr>
              <a:t>перевозок)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DFEAB1-EDF9-4C27-9D1A-49F6B17FA8C2}"/>
              </a:ext>
            </a:extLst>
          </p:cNvPr>
          <p:cNvSpPr txBox="1"/>
          <p:nvPr/>
        </p:nvSpPr>
        <p:spPr>
          <a:xfrm>
            <a:off x="107504" y="2348880"/>
            <a:ext cx="9001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Отправка документов в ВАК:</a:t>
            </a:r>
            <a:endParaRPr lang="ru-RU" dirty="0">
              <a:solidFill>
                <a:schemeClr val="accent6"/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6"/>
                </a:solidFill>
              </a:rPr>
              <a:t>Гордиенко Андрей </a:t>
            </a:r>
            <a:r>
              <a:rPr lang="ru-RU" dirty="0" smtClean="0">
                <a:solidFill>
                  <a:schemeClr val="accent6"/>
                </a:solidFill>
              </a:rPr>
              <a:t>Александрович (2.9.4 </a:t>
            </a:r>
            <a:r>
              <a:rPr lang="ru-RU" dirty="0">
                <a:solidFill>
                  <a:schemeClr val="accent6"/>
                </a:solidFill>
              </a:rPr>
              <a:t>– Управление процессами </a:t>
            </a:r>
            <a:r>
              <a:rPr lang="ru-RU" dirty="0" smtClean="0">
                <a:solidFill>
                  <a:schemeClr val="accent6"/>
                </a:solidFill>
              </a:rPr>
              <a:t>перевозок)</a:t>
            </a:r>
          </a:p>
          <a:p>
            <a:endParaRPr lang="ru-RU" dirty="0" smtClean="0">
              <a:solidFill>
                <a:schemeClr val="accent6"/>
              </a:solidFill>
            </a:endParaRPr>
          </a:p>
          <a:p>
            <a:r>
              <a:rPr lang="ru-RU" dirty="0" smtClean="0">
                <a:solidFill>
                  <a:schemeClr val="accent6"/>
                </a:solidFill>
              </a:rPr>
              <a:t>Подготовка документов:</a:t>
            </a:r>
            <a:endParaRPr lang="ru-RU" dirty="0">
              <a:solidFill>
                <a:schemeClr val="accent6"/>
              </a:solidFill>
            </a:endParaRPr>
          </a:p>
          <a:p>
            <a:pPr marL="342900" indent="-342900">
              <a:buAutoNum type="arabicPeriod"/>
            </a:pPr>
            <a:r>
              <a:rPr lang="ru-RU" dirty="0" err="1">
                <a:solidFill>
                  <a:schemeClr val="accent6"/>
                </a:solidFill>
              </a:rPr>
              <a:t>Сисин</a:t>
            </a:r>
            <a:r>
              <a:rPr lang="ru-RU" dirty="0">
                <a:solidFill>
                  <a:schemeClr val="accent6"/>
                </a:solidFill>
              </a:rPr>
              <a:t> Валерий </a:t>
            </a:r>
            <a:r>
              <a:rPr lang="ru-RU" dirty="0" smtClean="0">
                <a:solidFill>
                  <a:schemeClr val="accent6"/>
                </a:solidFill>
              </a:rPr>
              <a:t>Александрович</a:t>
            </a:r>
          </a:p>
        </p:txBody>
      </p:sp>
      <p:pic>
        <p:nvPicPr>
          <p:cNvPr id="4101" name="Picture 5" descr="C:\Users\ANPopov\Desktop\graduate_studying_science_1600_clr_90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2360500" cy="28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5D2C57-3183-4016-9D7B-1749681D21D2}"/>
              </a:ext>
            </a:extLst>
          </p:cNvPr>
          <p:cNvSpPr txBox="1"/>
          <p:nvPr/>
        </p:nvSpPr>
        <p:spPr>
          <a:xfrm>
            <a:off x="467544" y="260648"/>
            <a:ext cx="8219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жилищных и социальных вопросов молодых ученых и специалистов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0F3104-1AEE-49F6-B6DA-94A5B816D8B8}"/>
              </a:ext>
            </a:extLst>
          </p:cNvPr>
          <p:cNvSpPr txBox="1"/>
          <p:nvPr/>
        </p:nvSpPr>
        <p:spPr>
          <a:xfrm>
            <a:off x="863588" y="3044949"/>
            <a:ext cx="7956884" cy="213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accent6"/>
                </a:solidFill>
              </a:rPr>
              <a:t>1. Частичная компенсация платежей за </a:t>
            </a:r>
            <a:r>
              <a:rPr lang="ru-RU" dirty="0" err="1">
                <a:solidFill>
                  <a:schemeClr val="accent6"/>
                </a:solidFill>
              </a:rPr>
              <a:t>найм</a:t>
            </a:r>
            <a:r>
              <a:rPr lang="ru-RU" dirty="0">
                <a:solidFill>
                  <a:schemeClr val="accent6"/>
                </a:solidFill>
              </a:rPr>
              <a:t> служебного жилья;</a:t>
            </a: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accent6"/>
                </a:solidFill>
              </a:rPr>
              <a:t>Компенсируется 50 % оплаты, но не более 5000 рублей в месяц.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accent6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accent6"/>
                </a:solidFill>
              </a:rPr>
              <a:t>2. Частичная компенсация оплаты за страхование служебного жилья.</a:t>
            </a: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accent6"/>
                </a:solidFill>
              </a:rPr>
              <a:t>Компенсируется от 500 до 1000 рублей за оплату полиса страхования служебного жилья.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C74194-7FBD-4BE0-8AB1-0E9362E3D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67" y="1172741"/>
            <a:ext cx="1854031" cy="15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50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E370F4B-3040-4AF9-B36D-32C74383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92FE64E-8BCA-4E70-85BE-0CFF38FA9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96128"/>
              </p:ext>
            </p:extLst>
          </p:nvPr>
        </p:nvGraphicFramePr>
        <p:xfrm>
          <a:off x="719571" y="1484784"/>
          <a:ext cx="7704857" cy="3812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5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3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23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47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№ п/п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ФИО сотрудника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Номер квартиры, комнаты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Срок заключения договора найма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75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Тарасян Владимир Сергеевич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10.10.2022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75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Черезов Григорий Анатольевич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10.10.2022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75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Гаврилин Игорь Игоревич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10.10.2022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75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Батрашов Андрей Борисович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10.10.2022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75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Галюк Алена Дмитриевна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10.10.2022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75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Кочнева Дарья Ивановна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10.10.2022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75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Колышев Андрей Сергеевич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10.10.2022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83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Мартыненко Александр Валерьевич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10.10.2022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675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Новоселов Владимир Леонидович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10.10.2022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75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Закирова Альфия Резавановна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10.10.2022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675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Лебедев Максим Сергеевич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16, ком. 1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10.10.2022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675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Медведева Наталья Валерьевна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10.10.2022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FA96239-916E-491B-946B-339B873D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35" y="260648"/>
            <a:ext cx="7067128" cy="1008112"/>
          </a:xfrm>
        </p:spPr>
        <p:txBody>
          <a:bodyPr/>
          <a:lstStyle/>
          <a:p>
            <a:r>
              <a:rPr lang="ru-RU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№ 1102 л от 28.09.2021 о заселении </a:t>
            </a:r>
            <a:r>
              <a:rPr lang="ru-RU" sz="24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молодых ученых.</a:t>
            </a:r>
            <a:br>
              <a:rPr lang="ru-RU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№ 8</a:t>
            </a:r>
          </a:p>
        </p:txBody>
      </p:sp>
    </p:spTree>
    <p:extLst>
      <p:ext uri="{BB962C8B-B14F-4D97-AF65-F5344CB8AC3E}">
        <p14:creationId xmlns:p14="http://schemas.microsoft.com/office/powerpoint/2010/main" val="1507980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7" name="Объект 11">
            <a:extLst>
              <a:ext uri="{FF2B5EF4-FFF2-40B4-BE49-F238E27FC236}">
                <a16:creationId xmlns:a16="http://schemas.microsoft.com/office/drawing/2014/main" xmlns="" id="{71643E9D-67FC-4DC6-9346-EB20F323F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038552"/>
              </p:ext>
            </p:extLst>
          </p:nvPr>
        </p:nvGraphicFramePr>
        <p:xfrm>
          <a:off x="179512" y="476672"/>
          <a:ext cx="8435280" cy="330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1640F2C-5126-44CB-B0F4-8E88B5E2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56992"/>
            <a:ext cx="7067128" cy="930866"/>
          </a:xfrm>
        </p:spPr>
        <p:txBody>
          <a:bodyPr/>
          <a:lstStyle/>
          <a:p>
            <a:r>
              <a:rPr lang="ru-RU" sz="1600" dirty="0">
                <a:solidFill>
                  <a:schemeClr val="accent6"/>
                </a:solidFill>
              </a:rPr>
              <a:t>Динамика изменения средних значений научного и общего рейтинга молодых ученых и специалистов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1640F2C-5126-44CB-B0F4-8E88B5E2A965}"/>
              </a:ext>
            </a:extLst>
          </p:cNvPr>
          <p:cNvSpPr txBox="1">
            <a:spLocks/>
          </p:cNvSpPr>
          <p:nvPr/>
        </p:nvSpPr>
        <p:spPr bwMode="auto">
          <a:xfrm>
            <a:off x="251520" y="4293096"/>
            <a:ext cx="864096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1600" dirty="0" smtClean="0">
                <a:solidFill>
                  <a:schemeClr val="accent6"/>
                </a:solidFill>
              </a:rPr>
              <a:t>По результатам анализа рейтинга молодых ученых в 2021 году, </a:t>
            </a:r>
          </a:p>
          <a:p>
            <a:pPr algn="l"/>
            <a:r>
              <a:rPr lang="ru-RU" sz="1600" dirty="0" smtClean="0">
                <a:solidFill>
                  <a:schemeClr val="accent6"/>
                </a:solidFill>
              </a:rPr>
              <a:t>в условиях перехода работы научных конференций в дистанционный формат, </a:t>
            </a:r>
          </a:p>
          <a:p>
            <a:pPr algn="l"/>
            <a:r>
              <a:rPr lang="ru-RU" sz="1600" dirty="0" smtClean="0">
                <a:solidFill>
                  <a:schemeClr val="accent6"/>
                </a:solidFill>
              </a:rPr>
              <a:t>а также в связи с потребностью в увеличении публикационной активности в журналах, входящих в международные базы </a:t>
            </a:r>
            <a:r>
              <a:rPr lang="en-US" sz="1600" dirty="0" smtClean="0">
                <a:solidFill>
                  <a:schemeClr val="accent6"/>
                </a:solidFill>
              </a:rPr>
              <a:t>Scopus </a:t>
            </a:r>
            <a:r>
              <a:rPr lang="ru-RU" sz="1600" dirty="0" smtClean="0">
                <a:solidFill>
                  <a:schemeClr val="accent6"/>
                </a:solidFill>
              </a:rPr>
              <a:t>и </a:t>
            </a:r>
            <a:r>
              <a:rPr lang="en-US" sz="1600" dirty="0" err="1" smtClean="0">
                <a:solidFill>
                  <a:schemeClr val="accent6"/>
                </a:solidFill>
              </a:rPr>
              <a:t>WoS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endParaRPr lang="ru-RU" sz="1600" dirty="0" smtClean="0">
              <a:solidFill>
                <a:schemeClr val="accent6"/>
              </a:solidFill>
            </a:endParaRPr>
          </a:p>
          <a:p>
            <a:pPr algn="l"/>
            <a:r>
              <a:rPr lang="ru-RU" sz="1600" dirty="0" smtClean="0">
                <a:solidFill>
                  <a:schemeClr val="accent6"/>
                </a:solidFill>
              </a:rPr>
              <a:t>требуется корректировка показателей рейтинга молодых ученых</a:t>
            </a:r>
            <a:endParaRPr lang="ru-RU" sz="1600" dirty="0">
              <a:solidFill>
                <a:schemeClr val="accent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476672"/>
            <a:ext cx="1543359" cy="12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91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7C6A539-5E45-4688-BFD3-EDC190C3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F876FEB-1236-4BD7-8626-A3746AC6BEBB}"/>
              </a:ext>
            </a:extLst>
          </p:cNvPr>
          <p:cNvSpPr/>
          <p:nvPr/>
        </p:nvSpPr>
        <p:spPr>
          <a:xfrm>
            <a:off x="1547664" y="16062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молодых ученых </a:t>
            </a:r>
            <a:r>
              <a:rPr lang="ru-RU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жилищно-строительном кооперативе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9574B1-B52F-4A34-9D89-CCEFC636B185}"/>
              </a:ext>
            </a:extLst>
          </p:cNvPr>
          <p:cNvSpPr txBox="1"/>
          <p:nvPr/>
        </p:nvSpPr>
        <p:spPr>
          <a:xfrm>
            <a:off x="395536" y="1414517"/>
            <a:ext cx="8291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6"/>
                </a:solidFill>
              </a:rPr>
              <a:t>В соответствии </a:t>
            </a:r>
            <a:r>
              <a:rPr lang="ru-RU" dirty="0">
                <a:solidFill>
                  <a:schemeClr val="accent6"/>
                </a:solidFill>
              </a:rPr>
              <a:t>с </a:t>
            </a:r>
            <a:r>
              <a:rPr lang="ru-RU" sz="1800" dirty="0">
                <a:solidFill>
                  <a:schemeClr val="accent6"/>
                </a:solidFill>
              </a:rPr>
              <a:t>Постановлением Правительства РФ от 09 февраля 2012 </a:t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</a:rPr>
              <a:t>№ 108 могут быть приняты в члены жилищно-строительных кооперативов: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FD1616-48C3-4F8F-9D33-C18B8AEC8A8F}"/>
              </a:ext>
            </a:extLst>
          </p:cNvPr>
          <p:cNvSpPr txBox="1"/>
          <p:nvPr/>
        </p:nvSpPr>
        <p:spPr>
          <a:xfrm>
            <a:off x="755576" y="2098591"/>
            <a:ext cx="74991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6"/>
                </a:solidFill>
              </a:rPr>
              <a:t>Научно-педагогические работники (НПР)</a:t>
            </a:r>
            <a:r>
              <a:rPr lang="ru-RU" sz="1600" dirty="0">
                <a:solidFill>
                  <a:schemeClr val="accent6"/>
                </a:solidFill>
              </a:rPr>
              <a:t>, для которых работа в федеральных государственных образовательных организациях высшего образования является основным местом работы, при наличии следующих оснований в совокупности:</a:t>
            </a:r>
          </a:p>
          <a:p>
            <a:pPr algn="just"/>
            <a:endParaRPr lang="ru-RU" sz="1600" dirty="0">
              <a:solidFill>
                <a:schemeClr val="accent6"/>
              </a:solidFill>
            </a:endParaRPr>
          </a:p>
          <a:p>
            <a:pPr algn="just"/>
            <a:r>
              <a:rPr lang="ru-RU" sz="1600" dirty="0">
                <a:solidFill>
                  <a:schemeClr val="accent6"/>
                </a:solidFill>
              </a:rPr>
              <a:t>а) </a:t>
            </a:r>
            <a:r>
              <a:rPr lang="ru-RU" sz="1600" b="1" i="1" dirty="0">
                <a:solidFill>
                  <a:schemeClr val="accent6"/>
                </a:solidFill>
              </a:rPr>
              <a:t>общий стаж работы</a:t>
            </a:r>
            <a:r>
              <a:rPr lang="ru-RU" sz="1600" dirty="0">
                <a:solidFill>
                  <a:schemeClr val="accent6"/>
                </a:solidFill>
              </a:rPr>
              <a:t> в должности НПР составляет </a:t>
            </a:r>
            <a:r>
              <a:rPr lang="ru-RU" sz="1600" b="1" i="1" dirty="0">
                <a:solidFill>
                  <a:schemeClr val="accent6"/>
                </a:solidFill>
              </a:rPr>
              <a:t>не менее 5 лет</a:t>
            </a:r>
            <a:r>
              <a:rPr lang="ru-RU" sz="1600" dirty="0">
                <a:solidFill>
                  <a:schemeClr val="accent6"/>
                </a:solidFill>
              </a:rPr>
              <a:t>;</a:t>
            </a:r>
          </a:p>
          <a:p>
            <a:pPr algn="just"/>
            <a:r>
              <a:rPr lang="ru-RU" sz="1600" dirty="0">
                <a:solidFill>
                  <a:schemeClr val="accent6"/>
                </a:solidFill>
              </a:rPr>
              <a:t>б) у гражданина </a:t>
            </a:r>
            <a:r>
              <a:rPr lang="ru-RU" sz="1600" b="1" i="1" dirty="0">
                <a:solidFill>
                  <a:schemeClr val="accent6"/>
                </a:solidFill>
              </a:rPr>
              <a:t>отсутствует земельный участок</a:t>
            </a:r>
            <a:r>
              <a:rPr lang="ru-RU" sz="1600" dirty="0">
                <a:solidFill>
                  <a:schemeClr val="accent6"/>
                </a:solidFill>
              </a:rPr>
              <a:t>, предоставленный на праве собственности или аренды;</a:t>
            </a:r>
          </a:p>
          <a:p>
            <a:pPr algn="just"/>
            <a:r>
              <a:rPr lang="ru-RU" sz="1600" dirty="0">
                <a:solidFill>
                  <a:schemeClr val="accent6"/>
                </a:solidFill>
              </a:rPr>
              <a:t>в) </a:t>
            </a:r>
            <a:r>
              <a:rPr lang="ru-RU" sz="1600" b="1" i="1" dirty="0">
                <a:solidFill>
                  <a:schemeClr val="accent6"/>
                </a:solidFill>
              </a:rPr>
              <a:t>гражданин принят</a:t>
            </a:r>
            <a:r>
              <a:rPr lang="ru-RU" sz="1600" dirty="0">
                <a:solidFill>
                  <a:schemeClr val="accent6"/>
                </a:solidFill>
              </a:rPr>
              <a:t> </a:t>
            </a:r>
            <a:r>
              <a:rPr lang="ru-RU" sz="1600" b="1" i="1" dirty="0">
                <a:solidFill>
                  <a:schemeClr val="accent6"/>
                </a:solidFill>
              </a:rPr>
              <a:t>на учет в качестве нуждающегося в жилых помещениях</a:t>
            </a:r>
            <a:r>
              <a:rPr lang="ru-RU" sz="160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3E315A-31AA-4647-95DB-8381B4EC8010}"/>
              </a:ext>
            </a:extLst>
          </p:cNvPr>
          <p:cNvSpPr txBox="1"/>
          <p:nvPr/>
        </p:nvSpPr>
        <p:spPr>
          <a:xfrm>
            <a:off x="385192" y="4593902"/>
            <a:ext cx="8291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accent6"/>
                </a:solidFill>
              </a:rPr>
              <a:t>Приказ ректора № 1378л от 03.12.2021 О создании комиссии по рассмотрению вопросов о включении в список граждан, имеющих право быть принятыми в члены жилищно-строительных кооперативов.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085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реализации программы «Молодой специалист»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412776"/>
            <a:ext cx="6357392" cy="4392488"/>
          </a:xfrm>
        </p:spPr>
        <p:txBody>
          <a:bodyPr/>
          <a:lstStyle/>
          <a:p>
            <a:r>
              <a:rPr lang="ru-RU" sz="2800" dirty="0" smtClean="0">
                <a:solidFill>
                  <a:srgbClr val="130482"/>
                </a:solidFill>
              </a:rPr>
              <a:t>Статус молодого специалиста присвоен </a:t>
            </a:r>
          </a:p>
          <a:p>
            <a:pPr lvl="1"/>
            <a:r>
              <a:rPr lang="ru-RU" sz="1600" dirty="0" err="1" smtClean="0">
                <a:solidFill>
                  <a:srgbClr val="130482"/>
                </a:solidFill>
              </a:rPr>
              <a:t>Галинурову</a:t>
            </a:r>
            <a:r>
              <a:rPr lang="ru-RU" sz="1600" dirty="0" smtClean="0">
                <a:solidFill>
                  <a:srgbClr val="130482"/>
                </a:solidFill>
              </a:rPr>
              <a:t> </a:t>
            </a:r>
            <a:r>
              <a:rPr lang="ru-RU" sz="1600" dirty="0" err="1" smtClean="0">
                <a:solidFill>
                  <a:srgbClr val="130482"/>
                </a:solidFill>
              </a:rPr>
              <a:t>Ришату</a:t>
            </a:r>
            <a:r>
              <a:rPr lang="ru-RU" sz="1600" dirty="0" smtClean="0">
                <a:solidFill>
                  <a:srgbClr val="130482"/>
                </a:solidFill>
              </a:rPr>
              <a:t> </a:t>
            </a:r>
            <a:r>
              <a:rPr lang="ru-RU" sz="1600" dirty="0" err="1" smtClean="0">
                <a:solidFill>
                  <a:srgbClr val="130482"/>
                </a:solidFill>
              </a:rPr>
              <a:t>Зинфировичу</a:t>
            </a:r>
            <a:r>
              <a:rPr lang="ru-RU" sz="1600" dirty="0" smtClean="0">
                <a:solidFill>
                  <a:srgbClr val="130482"/>
                </a:solidFill>
              </a:rPr>
              <a:t> – ассистенту кафедры «Автоматика, телемеханика и связь на железнодорожном транспорте»</a:t>
            </a:r>
          </a:p>
          <a:p>
            <a:pPr lvl="1"/>
            <a:r>
              <a:rPr lang="ru-RU" sz="1600" dirty="0" err="1" smtClean="0">
                <a:solidFill>
                  <a:srgbClr val="130482"/>
                </a:solidFill>
              </a:rPr>
              <a:t>Андрюкову</a:t>
            </a:r>
            <a:r>
              <a:rPr lang="ru-RU" sz="1600" dirty="0" smtClean="0">
                <a:solidFill>
                  <a:srgbClr val="130482"/>
                </a:solidFill>
              </a:rPr>
              <a:t> Александру Владимировичу – ассистенту кафедры «Электроснабжение транспорта»</a:t>
            </a:r>
          </a:p>
          <a:p>
            <a:pPr marL="457200" lvl="1" indent="0">
              <a:buNone/>
            </a:pPr>
            <a:endParaRPr lang="ru-RU" sz="1600" dirty="0" smtClean="0">
              <a:solidFill>
                <a:srgbClr val="130482"/>
              </a:solidFill>
            </a:endParaRPr>
          </a:p>
          <a:p>
            <a:pPr marL="457200" lvl="1" indent="0">
              <a:buNone/>
            </a:pPr>
            <a:r>
              <a:rPr lang="ru-RU" sz="1600" dirty="0" smtClean="0">
                <a:solidFill>
                  <a:srgbClr val="130482"/>
                </a:solidFill>
              </a:rPr>
              <a:t>Молодой специалист:</a:t>
            </a:r>
          </a:p>
          <a:p>
            <a:pPr marL="457200" lvl="1" indent="0" algn="just">
              <a:buNone/>
            </a:pPr>
            <a:r>
              <a:rPr lang="ru-RU" sz="1600" dirty="0">
                <a:solidFill>
                  <a:srgbClr val="130482"/>
                </a:solidFill>
              </a:rPr>
              <a:t>-</a:t>
            </a:r>
            <a:r>
              <a:rPr lang="ru-RU" sz="1600" dirty="0" smtClean="0">
                <a:solidFill>
                  <a:srgbClr val="130482"/>
                </a:solidFill>
              </a:rPr>
              <a:t> выполняет учебную нагрузку на 0,25-0,5 ставки, но участвует в программах стимулирования университета без ограничений по нагрузке.</a:t>
            </a:r>
          </a:p>
          <a:p>
            <a:pPr marL="457200" lvl="1" indent="0" algn="just">
              <a:buNone/>
            </a:pPr>
            <a:r>
              <a:rPr lang="ru-RU" sz="1600" dirty="0" smtClean="0">
                <a:solidFill>
                  <a:srgbClr val="130482"/>
                </a:solidFill>
              </a:rPr>
              <a:t>- получает дополнительные выплаты в связи с получением статуса.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122" name="Picture 2" descr="C:\Users\ANPopov\Desktop\1613545461_180-p-kartinki-na-belom-fone-dlya-prezentatsii-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2745"/>
            <a:ext cx="2718472" cy="31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15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722066-0CB5-402B-9716-3A22CB7B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FBF6FD-1A8A-470C-8473-F536B2669026}"/>
              </a:ext>
            </a:extLst>
          </p:cNvPr>
          <p:cNvSpPr txBox="1"/>
          <p:nvPr/>
        </p:nvSpPr>
        <p:spPr>
          <a:xfrm>
            <a:off x="1259632" y="260648"/>
            <a:ext cx="676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деятельности Совета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14DC71-466F-4AA9-BEF4-E23678AE9B6A}"/>
              </a:ext>
            </a:extLst>
          </p:cNvPr>
          <p:cNvSpPr txBox="1"/>
          <p:nvPr/>
        </p:nvSpPr>
        <p:spPr>
          <a:xfrm>
            <a:off x="1608086" y="692696"/>
            <a:ext cx="5700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6"/>
                </a:solidFill>
              </a:rPr>
              <a:t>21-22 мая проведено выездное заседание </a:t>
            </a:r>
            <a:r>
              <a:rPr lang="ru-RU" sz="1800" dirty="0" err="1">
                <a:solidFill>
                  <a:schemeClr val="accent6"/>
                </a:solidFill>
              </a:rPr>
              <a:t>СМУиС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1CA4CAF-55EF-48F5-BE52-6F2ED131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531161"/>
            <a:ext cx="4333800" cy="32503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D3C57C-53AD-4FE5-901D-A0403DE20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18" y="1124743"/>
            <a:ext cx="4248473" cy="24561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2B2B50-85D7-4130-821E-77E3E77DFDA7}"/>
              </a:ext>
            </a:extLst>
          </p:cNvPr>
          <p:cNvSpPr txBox="1"/>
          <p:nvPr/>
        </p:nvSpPr>
        <p:spPr>
          <a:xfrm>
            <a:off x="317980" y="3645024"/>
            <a:ext cx="4110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1. </a:t>
            </a:r>
            <a:r>
              <a:rPr lang="ru-RU" sz="1200" dirty="0">
                <a:solidFill>
                  <a:srgbClr val="002060"/>
                </a:solidFill>
              </a:rPr>
              <a:t>Опыт подготовки и защиты диссертации. Необходимые меры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поддержки и стимулирования аспирантов к защите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EBAEB2-F2FB-402B-9FB2-E2D735B3005B}"/>
              </a:ext>
            </a:extLst>
          </p:cNvPr>
          <p:cNvSpPr txBox="1"/>
          <p:nvPr/>
        </p:nvSpPr>
        <p:spPr>
          <a:xfrm>
            <a:off x="323528" y="4263479"/>
            <a:ext cx="3965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n-lt"/>
              </a:rPr>
              <a:t>2. </a:t>
            </a:r>
            <a:r>
              <a:rPr lang="ru-RU" sz="1200" b="0" i="0" u="none" strike="noStrike" baseline="0" dirty="0">
                <a:solidFill>
                  <a:srgbClr val="002060"/>
                </a:solidFill>
                <a:latin typeface="+mn-lt"/>
              </a:rPr>
              <a:t>Получение ученых званий молодыми учеными и специалистами </a:t>
            </a:r>
            <a:r>
              <a:rPr lang="ru-RU" sz="1200" b="0" i="0" u="none" strike="noStrike" baseline="0" dirty="0" err="1">
                <a:solidFill>
                  <a:srgbClr val="002060"/>
                </a:solidFill>
                <a:latin typeface="+mn-lt"/>
              </a:rPr>
              <a:t>УрГУПС</a:t>
            </a:r>
            <a:r>
              <a:rPr lang="ru-RU" sz="1200" b="0" i="0" u="none" strike="noStrike" baseline="0" dirty="0">
                <a:solidFill>
                  <a:srgbClr val="002060"/>
                </a:solidFill>
                <a:latin typeface="+mn-lt"/>
              </a:rPr>
              <a:t>. 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33C511-D5D4-4D8F-B7F8-EF41FCE9AD8A}"/>
              </a:ext>
            </a:extLst>
          </p:cNvPr>
          <p:cNvSpPr txBox="1"/>
          <p:nvPr/>
        </p:nvSpPr>
        <p:spPr>
          <a:xfrm>
            <a:off x="317980" y="4725144"/>
            <a:ext cx="433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n-lt"/>
              </a:rPr>
              <a:t>3. </a:t>
            </a:r>
            <a:r>
              <a:rPr lang="ru-RU" sz="1200" b="0" i="0" u="none" strike="noStrike" baseline="0" dirty="0">
                <a:solidFill>
                  <a:srgbClr val="002060"/>
                </a:solidFill>
                <a:latin typeface="+mn-lt"/>
              </a:rPr>
              <a:t>Мастер-класс «Подготовка заявки на участие в грантах, конкурсах» 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33C511-D5D4-4D8F-B7F8-EF41FCE9AD8A}"/>
              </a:ext>
            </a:extLst>
          </p:cNvPr>
          <p:cNvSpPr txBox="1"/>
          <p:nvPr/>
        </p:nvSpPr>
        <p:spPr>
          <a:xfrm>
            <a:off x="331966" y="5216853"/>
            <a:ext cx="4333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n-lt"/>
              </a:rPr>
              <a:t>3. </a:t>
            </a:r>
            <a:r>
              <a:rPr lang="ru-RU" sz="1200" b="0" i="0" u="none" strike="noStrike" baseline="0" dirty="0" smtClean="0">
                <a:solidFill>
                  <a:srgbClr val="002060"/>
                </a:solidFill>
                <a:latin typeface="+mn-lt"/>
              </a:rPr>
              <a:t>Научный </a:t>
            </a:r>
            <a:r>
              <a:rPr lang="ru-RU" sz="1200" b="0" i="0" u="none" strike="noStrike" baseline="0" dirty="0" err="1" smtClean="0">
                <a:solidFill>
                  <a:srgbClr val="002060"/>
                </a:solidFill>
                <a:latin typeface="+mn-lt"/>
              </a:rPr>
              <a:t>батл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аспирантов</a:t>
            </a:r>
            <a:endParaRPr lang="ru-RU" sz="1200" b="0" i="0" u="none" strike="noStrike" baseline="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631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5BF3-8451-4E66-BFC3-C5E1A762488C}" type="slidenum">
              <a:rPr lang="ru-RU" smtClean="0"/>
              <a:t>18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700014" cy="2643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085226"/>
            <a:ext cx="835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30482"/>
                </a:solidFill>
              </a:rPr>
              <a:t>Социальная поддержка молодых преподавателей и сотрудников в рамках коллективного договора</a:t>
            </a:r>
            <a:endParaRPr lang="ru-RU" dirty="0">
              <a:solidFill>
                <a:srgbClr val="13048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865" y="188640"/>
            <a:ext cx="543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Взаимодействие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СМУиС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профсоюзной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232248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18" y="2780928"/>
            <a:ext cx="2287380" cy="22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3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889" y="304801"/>
            <a:ext cx="7176422" cy="459903"/>
          </a:xfrm>
        </p:spPr>
        <p:txBody>
          <a:bodyPr/>
          <a:lstStyle/>
          <a:p>
            <a:r>
              <a:rPr lang="ru-RU" sz="3200" dirty="0" smtClean="0"/>
              <a:t>Проект решений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688478" cy="410445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effectLst/>
              </a:rPr>
              <a:t>Работу Совета молодых ученых и специалистов </a:t>
            </a:r>
            <a:r>
              <a:rPr lang="ru-RU" sz="1600" dirty="0" err="1">
                <a:solidFill>
                  <a:srgbClr val="002060"/>
                </a:solidFill>
                <a:effectLst/>
              </a:rPr>
              <a:t>УрГУПС</a:t>
            </a:r>
            <a:r>
              <a:rPr lang="ru-RU" sz="1600" dirty="0">
                <a:solidFill>
                  <a:srgbClr val="002060"/>
                </a:solidFill>
                <a:effectLst/>
              </a:rPr>
              <a:t> за 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2021 </a:t>
            </a:r>
            <a:r>
              <a:rPr lang="ru-RU" sz="1600" dirty="0">
                <a:solidFill>
                  <a:srgbClr val="002060"/>
                </a:solidFill>
                <a:effectLst/>
              </a:rPr>
              <a:t>год 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признать </a:t>
            </a:r>
            <a:r>
              <a:rPr lang="ru-RU" sz="1600" dirty="0">
                <a:solidFill>
                  <a:srgbClr val="002060"/>
                </a:solidFill>
                <a:effectLst/>
              </a:rPr>
              <a:t>удовлетворительной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Обеспечить участие молодых ученых в конкурсах и грантах в 2022 году.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effectLst/>
              </a:rPr>
              <a:t>Содействовать молодым ученым </a:t>
            </a:r>
            <a:r>
              <a:rPr lang="ru-RU" sz="1600" dirty="0" err="1" smtClean="0">
                <a:solidFill>
                  <a:srgbClr val="002060"/>
                </a:solidFill>
                <a:effectLst/>
              </a:rPr>
              <a:t>УрГУПС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 в получении ученых званий.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Подготовить предложения по корректировке показателей рейтинга </a:t>
            </a:r>
            <a:r>
              <a:rPr lang="ru-RU" sz="1600" dirty="0" err="1" smtClean="0">
                <a:solidFill>
                  <a:srgbClr val="002060"/>
                </a:solidFill>
              </a:rPr>
              <a:t>СМУиС</a:t>
            </a:r>
            <a:r>
              <a:rPr lang="ru-RU" sz="1600" dirty="0" smtClean="0">
                <a:solidFill>
                  <a:srgbClr val="002060"/>
                </a:solidFill>
              </a:rPr>
              <a:t>. Организовать заселение молодых ученых в фонд </a:t>
            </a:r>
            <a:r>
              <a:rPr lang="ru-RU" sz="1600" dirty="0" err="1" smtClean="0">
                <a:solidFill>
                  <a:srgbClr val="002060"/>
                </a:solidFill>
              </a:rPr>
              <a:t>СМУиС</a:t>
            </a:r>
            <a:r>
              <a:rPr lang="ru-RU" sz="1600" dirty="0" smtClean="0">
                <a:solidFill>
                  <a:srgbClr val="002060"/>
                </a:solidFill>
              </a:rPr>
              <a:t> в сентябре 2022 года.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Совместно с ППО </a:t>
            </a:r>
            <a:r>
              <a:rPr lang="ru-RU" sz="1600" dirty="0" err="1" smtClean="0">
                <a:solidFill>
                  <a:srgbClr val="002060"/>
                </a:solidFill>
              </a:rPr>
              <a:t>УрГУПС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п</a:t>
            </a:r>
            <a:r>
              <a:rPr lang="ru-RU" sz="1600" dirty="0" smtClean="0">
                <a:solidFill>
                  <a:srgbClr val="002060"/>
                </a:solidFill>
              </a:rPr>
              <a:t>родолжить реализацию программ социальной поддержки молодых ученых, обеспечить возможность участия молодых ученых в жилищно-строительном кооперативе.</a:t>
            </a:r>
            <a:endParaRPr lang="ru-RU" sz="1600" dirty="0" smtClean="0">
              <a:solidFill>
                <a:srgbClr val="00206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Подготовить программу проведения и организовать выездное заседание </a:t>
            </a:r>
            <a:r>
              <a:rPr lang="ru-RU" sz="1600" dirty="0" err="1" smtClean="0">
                <a:solidFill>
                  <a:srgbClr val="002060"/>
                </a:solidFill>
              </a:rPr>
              <a:t>СМУиС</a:t>
            </a:r>
            <a:r>
              <a:rPr lang="ru-RU" sz="1600" dirty="0" smtClean="0">
                <a:solidFill>
                  <a:srgbClr val="002060"/>
                </a:solidFill>
              </a:rPr>
              <a:t> в 2022 году.</a:t>
            </a:r>
            <a:endParaRPr lang="ru-RU" sz="1600" dirty="0">
              <a:solidFill>
                <a:srgbClr val="00206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effectLst/>
              </a:rPr>
              <a:t>Организовать отбор кандидатов из числа молодых сотрудников для присвоения статуса «Молодой специалист </a:t>
            </a:r>
            <a:r>
              <a:rPr lang="ru-RU" sz="1600" dirty="0" err="1" smtClean="0">
                <a:solidFill>
                  <a:srgbClr val="002060"/>
                </a:solidFill>
                <a:effectLst/>
              </a:rPr>
              <a:t>УрГУПС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». Разработать модель профессионального развития молодого специалиста.</a:t>
            </a:r>
            <a:endParaRPr lang="ru-RU" sz="1600" dirty="0">
              <a:solidFill>
                <a:srgbClr val="FF0000"/>
              </a:solidFill>
              <a:effectLst/>
            </a:endParaRPr>
          </a:p>
          <a:p>
            <a:pPr>
              <a:buFont typeface="+mj-lt"/>
              <a:buAutoNum type="arabicPeriod"/>
            </a:pPr>
            <a:endParaRPr lang="ru-RU" sz="16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38CF6-A897-4BA5-944D-DC37E7BF9D7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640"/>
            <a:ext cx="101426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12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/>
          <a:lstStyle/>
          <a:p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ПОВЕСТКА ДНЯ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373756"/>
              </p:ext>
            </p:extLst>
          </p:nvPr>
        </p:nvGraphicFramePr>
        <p:xfrm>
          <a:off x="323528" y="1196752"/>
          <a:ext cx="8568952" cy="338251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/>
                          </a:solidFill>
                          <a:effectLst/>
                        </a:rPr>
                        <a:t>№ п/п</a:t>
                      </a:r>
                      <a:endParaRPr lang="ru-RU" sz="9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/>
                          </a:solidFill>
                          <a:effectLst/>
                        </a:rPr>
                        <a:t>(регламент)</a:t>
                      </a:r>
                      <a:endParaRPr lang="ru-RU" sz="9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/>
                          </a:solidFill>
                          <a:effectLst/>
                        </a:rPr>
                        <a:t>Выступления</a:t>
                      </a:r>
                      <a:endParaRPr lang="ru-RU" sz="9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/>
                          </a:solidFill>
                          <a:effectLst/>
                        </a:rPr>
                        <a:t>Докладчик / </a:t>
                      </a:r>
                      <a:endParaRPr lang="ru-RU" sz="9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/>
                          </a:solidFill>
                          <a:effectLst/>
                        </a:rPr>
                        <a:t>модератор</a:t>
                      </a:r>
                      <a:endParaRPr lang="ru-RU" sz="9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/>
                          </a:solidFill>
                          <a:effectLst/>
                        </a:rPr>
                        <a:t>Приглашенные</a:t>
                      </a:r>
                      <a:endParaRPr lang="ru-RU" sz="9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762">
                <a:tc>
                  <a:txBody>
                    <a:bodyPr/>
                    <a:lstStyle/>
                    <a:p>
                      <a:pPr marL="132715" indent="-1327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работы СМУиС в 2021 году.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 А.Н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Бушуев С.В.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899">
                <a:tc>
                  <a:txBody>
                    <a:bodyPr/>
                    <a:lstStyle/>
                    <a:p>
                      <a:pPr marL="132715" indent="-1327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основных направлений деятельности Совета молодых ученых и специалистов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УрГУПС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2022 год.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СМУиС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Бушуев С.В.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599">
                <a:tc>
                  <a:txBody>
                    <a:bodyPr/>
                    <a:lstStyle/>
                    <a:p>
                      <a:pPr marL="132715" indent="-1327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Разное:</a:t>
                      </a:r>
                    </a:p>
                    <a:p>
                      <a:pPr marL="20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рассмотрение заявлений о присвоении статуса молодого специалиста 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УрГУПС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новые требования к подготовке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кадров в аспирантуре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Ковалев А.А.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11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95711" y="2276872"/>
            <a:ext cx="7772400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6"/>
                </a:solidFill>
              </a:rPr>
              <a:t>Определение основных направлений деятельности Совета молодых ученых и специалистов </a:t>
            </a:r>
            <a:r>
              <a:rPr lang="ru-RU" sz="3600" b="1" i="1" dirty="0" err="1">
                <a:solidFill>
                  <a:schemeClr val="accent6"/>
                </a:solidFill>
              </a:rPr>
              <a:t>УрГУПС</a:t>
            </a:r>
            <a:r>
              <a:rPr lang="ru-RU" sz="3600" b="1" i="1" dirty="0">
                <a:solidFill>
                  <a:schemeClr val="accent6"/>
                </a:solidFill>
              </a:rPr>
              <a:t> на 2022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27" y="207034"/>
            <a:ext cx="3537018" cy="14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88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1722" y="1163765"/>
            <a:ext cx="80085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участие молодых ученых в конкурсах и грантах;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получение ученых званий;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решение жилищных и социальных вопросов молодых ученых и специалистов;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совершенствование деятельности Совета.</a:t>
            </a:r>
          </a:p>
        </p:txBody>
      </p:sp>
      <p:pic>
        <p:nvPicPr>
          <p:cNvPr id="6146" name="Picture 2" descr="C:\Users\ANPopov\Desktop\pngeg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67" y="3140968"/>
            <a:ext cx="2552800" cy="25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099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/>
                </a:solidFill>
              </a:rPr>
              <a:t>Основные направления </a:t>
            </a:r>
            <a:r>
              <a:rPr lang="ru-RU" b="1" i="1" dirty="0">
                <a:solidFill>
                  <a:schemeClr val="accent6"/>
                </a:solidFill>
              </a:rPr>
              <a:t>деятельности Совета молодых </a:t>
            </a:r>
            <a:r>
              <a:rPr lang="ru-RU" b="1" i="1" dirty="0" smtClean="0">
                <a:solidFill>
                  <a:schemeClr val="accent6"/>
                </a:solidFill>
              </a:rPr>
              <a:t>ученых на 2022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719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27584" y="2204865"/>
            <a:ext cx="77724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6"/>
                </a:solidFill>
              </a:rPr>
              <a:t>Подведение итогов работы </a:t>
            </a:r>
            <a:r>
              <a:rPr lang="ru-RU" sz="3600" b="1" i="1" dirty="0" err="1">
                <a:solidFill>
                  <a:schemeClr val="accent6"/>
                </a:solidFill>
              </a:rPr>
              <a:t>СМУиС</a:t>
            </a:r>
            <a:r>
              <a:rPr lang="ru-RU" sz="3600" b="1" i="1" dirty="0">
                <a:solidFill>
                  <a:schemeClr val="accent6"/>
                </a:solidFill>
              </a:rPr>
              <a:t> в 2021 году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27" y="207034"/>
            <a:ext cx="3537018" cy="14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14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34" y="2708920"/>
            <a:ext cx="2886337" cy="2492896"/>
          </a:xfrm>
          <a:prstGeom prst="rect">
            <a:avLst/>
          </a:prstGeom>
        </p:spPr>
      </p:pic>
      <p:sp>
        <p:nvSpPr>
          <p:cNvPr id="3077" name="Rectangle 5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Совета молодых ученых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специалистов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УрГУПС</a:t>
            </a:r>
            <a:endParaRPr lang="ru-RU" sz="2400" b="1" u="sng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body" idx="4294967295"/>
          </p:nvPr>
        </p:nvSpPr>
        <p:spPr>
          <a:xfrm>
            <a:off x="251520" y="1340768"/>
            <a:ext cx="6303116" cy="4537075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effectLst/>
              </a:rPr>
              <a:t>Состав Совета молодых ученых и специалистов </a:t>
            </a:r>
            <a:r>
              <a:rPr lang="ru-RU" sz="1800" dirty="0" err="1">
                <a:solidFill>
                  <a:srgbClr val="002060"/>
                </a:solidFill>
                <a:effectLst/>
              </a:rPr>
              <a:t>УрГУПС</a:t>
            </a:r>
            <a:r>
              <a:rPr lang="ru-RU" sz="1800" dirty="0">
                <a:solidFill>
                  <a:srgbClr val="002060"/>
                </a:solidFill>
                <a:effectLst/>
              </a:rPr>
              <a:t> (далее </a:t>
            </a:r>
            <a:r>
              <a:rPr lang="ru-RU" sz="1800" dirty="0" err="1">
                <a:solidFill>
                  <a:srgbClr val="002060"/>
                </a:solidFill>
                <a:effectLst/>
              </a:rPr>
              <a:t>СМУиС</a:t>
            </a:r>
            <a:r>
              <a:rPr lang="ru-RU" sz="1800" dirty="0">
                <a:solidFill>
                  <a:srgbClr val="002060"/>
                </a:solidFill>
                <a:effectLst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</a:rPr>
              <a:t>УрГУПС</a:t>
            </a:r>
            <a:r>
              <a:rPr lang="ru-RU" sz="1800" dirty="0">
                <a:solidFill>
                  <a:srgbClr val="002060"/>
                </a:solidFill>
                <a:effectLst/>
              </a:rPr>
              <a:t>) утвержден приказом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№200  </a:t>
            </a:r>
            <a:r>
              <a:rPr lang="ru-RU" sz="1800" dirty="0">
                <a:solidFill>
                  <a:srgbClr val="002060"/>
                </a:solidFill>
                <a:effectLst/>
              </a:rPr>
              <a:t>от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03 марта 2020 </a:t>
            </a:r>
            <a:r>
              <a:rPr lang="ru-RU" sz="1800" dirty="0">
                <a:solidFill>
                  <a:srgbClr val="002060"/>
                </a:solidFill>
                <a:effectLst/>
              </a:rPr>
              <a:t>года.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r>
              <a:rPr lang="ru-RU" sz="1800" dirty="0" smtClean="0">
                <a:solidFill>
                  <a:srgbClr val="002060"/>
                </a:solidFill>
                <a:effectLst/>
              </a:rPr>
              <a:t>Численность </a:t>
            </a:r>
            <a:r>
              <a:rPr lang="ru-RU" sz="1800" dirty="0">
                <a:solidFill>
                  <a:srgbClr val="002060"/>
                </a:solidFill>
                <a:effectLst/>
              </a:rPr>
              <a:t>состава –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21 человек (в т. ч. 1 </a:t>
            </a:r>
            <a:r>
              <a:rPr lang="ru-RU" sz="1800" dirty="0">
                <a:solidFill>
                  <a:srgbClr val="002060"/>
                </a:solidFill>
                <a:effectLst/>
              </a:rPr>
              <a:t>– доктор наук,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</a:rPr>
              <a:t>12 </a:t>
            </a:r>
            <a:r>
              <a:rPr lang="ru-RU" sz="1800" dirty="0">
                <a:solidFill>
                  <a:srgbClr val="002060"/>
                </a:solidFill>
                <a:effectLst/>
              </a:rPr>
              <a:t>кандидатов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наук). </a:t>
            </a:r>
          </a:p>
          <a:p>
            <a:r>
              <a:rPr lang="ru-RU" sz="1800" dirty="0" smtClean="0">
                <a:solidFill>
                  <a:srgbClr val="002060"/>
                </a:solidFill>
                <a:effectLst/>
              </a:rPr>
              <a:t>Члены </a:t>
            </a:r>
            <a:r>
              <a:rPr lang="ru-RU" sz="1800" dirty="0" err="1">
                <a:solidFill>
                  <a:srgbClr val="002060"/>
                </a:solidFill>
                <a:effectLst/>
              </a:rPr>
              <a:t>СМУиС</a:t>
            </a:r>
            <a:r>
              <a:rPr lang="ru-RU" sz="1800" dirty="0">
                <a:solidFill>
                  <a:srgbClr val="002060"/>
                </a:solidFill>
                <a:effectLst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</a:rPr>
              <a:t>УрГУПС</a:t>
            </a:r>
            <a:r>
              <a:rPr lang="ru-RU" sz="1800" dirty="0">
                <a:solidFill>
                  <a:srgbClr val="002060"/>
                </a:solidFill>
                <a:effectLst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представляют: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Механический </a:t>
            </a:r>
            <a:r>
              <a:rPr lang="ru-RU" sz="1800" dirty="0">
                <a:solidFill>
                  <a:srgbClr val="002060"/>
                </a:solidFill>
                <a:effectLst/>
              </a:rPr>
              <a:t>факультет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– 2</a:t>
            </a: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Строительный </a:t>
            </a:r>
            <a:r>
              <a:rPr lang="ru-RU" sz="1800" dirty="0">
                <a:solidFill>
                  <a:srgbClr val="002060"/>
                </a:solidFill>
                <a:effectLst/>
              </a:rPr>
              <a:t>факультет –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2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Электромеханический </a:t>
            </a:r>
            <a:r>
              <a:rPr lang="ru-RU" sz="1800" dirty="0">
                <a:solidFill>
                  <a:srgbClr val="002060"/>
                </a:solidFill>
                <a:effectLst/>
              </a:rPr>
              <a:t>факультет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– 5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Электротехнический </a:t>
            </a:r>
            <a:r>
              <a:rPr lang="ru-RU" sz="1800" dirty="0">
                <a:solidFill>
                  <a:srgbClr val="002060"/>
                </a:solidFill>
                <a:effectLst/>
              </a:rPr>
              <a:t>факультет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– 3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Факультет </a:t>
            </a:r>
            <a:r>
              <a:rPr lang="ru-RU" sz="1800" dirty="0">
                <a:solidFill>
                  <a:srgbClr val="002060"/>
                </a:solidFill>
                <a:effectLst/>
              </a:rPr>
              <a:t>управления процессами перевозок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– 2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Факультет </a:t>
            </a:r>
            <a:r>
              <a:rPr lang="ru-RU" sz="1800" dirty="0">
                <a:solidFill>
                  <a:srgbClr val="002060"/>
                </a:solidFill>
                <a:effectLst/>
              </a:rPr>
              <a:t>экономики и управления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– 4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Аспиранты – 1 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Филиалы – 1</a:t>
            </a: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Администрация - 1</a:t>
            </a:r>
            <a:endParaRPr lang="ru-RU" sz="14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5322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8984"/>
          </a:xfrm>
        </p:spPr>
        <p:txBody>
          <a:bodyPr/>
          <a:lstStyle/>
          <a:p>
            <a:pPr algn="ctr"/>
            <a:r>
              <a:rPr lang="ru-RU" sz="2400" dirty="0">
                <a:effectLst/>
              </a:rPr>
              <a:t>СОСТАВ СОВЕТА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(приказ № </a:t>
            </a:r>
            <a:r>
              <a:rPr lang="ru-RU" sz="2400" dirty="0" smtClean="0">
                <a:effectLst/>
              </a:rPr>
              <a:t>200 </a:t>
            </a:r>
            <a:r>
              <a:rPr lang="ru-RU" sz="2400" dirty="0">
                <a:effectLst/>
              </a:rPr>
              <a:t>от </a:t>
            </a:r>
            <a:r>
              <a:rPr lang="ru-RU" sz="2400" dirty="0" smtClean="0">
                <a:effectLst/>
              </a:rPr>
              <a:t>03 </a:t>
            </a:r>
            <a:r>
              <a:rPr lang="ru-RU" sz="2400" dirty="0">
                <a:effectLst/>
              </a:rPr>
              <a:t>марта </a:t>
            </a:r>
            <a:r>
              <a:rPr lang="ru-RU" sz="2400" dirty="0" smtClean="0">
                <a:effectLst/>
              </a:rPr>
              <a:t>2020 </a:t>
            </a:r>
            <a:r>
              <a:rPr lang="ru-RU" sz="2400" dirty="0">
                <a:effectLst/>
              </a:rPr>
              <a:t>г</a:t>
            </a:r>
            <a:r>
              <a:rPr lang="ru-RU" sz="2400" dirty="0" smtClean="0">
                <a:effectLst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И.о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. председателя Совета</a:t>
            </a:r>
            <a:endParaRPr lang="ru-RU" sz="2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2000" b="1" dirty="0">
                <a:solidFill>
                  <a:srgbClr val="002060"/>
                </a:solidFill>
              </a:rPr>
              <a:t>Попов Антон Николаевич</a:t>
            </a:r>
            <a:r>
              <a:rPr lang="ru-RU" sz="2000" dirty="0">
                <a:solidFill>
                  <a:srgbClr val="002060"/>
                </a:solidFill>
              </a:rPr>
              <a:t> – к.т.н., доцент кафедры «Автоматика, телемеханика и связь на железнодорожном транспорте, представитель Электротехнического факультета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endParaRPr lang="ru-RU" sz="2000" dirty="0" smtClean="0">
              <a:solidFill>
                <a:srgbClr val="002060"/>
              </a:solidFill>
              <a:effectLst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/>
              </a:rPr>
              <a:t>Заместитель председателя Совета </a:t>
            </a:r>
          </a:p>
          <a:p>
            <a:pPr lvl="1"/>
            <a:r>
              <a:rPr lang="ru-RU" sz="2000" b="1" dirty="0" smtClean="0">
                <a:solidFill>
                  <a:srgbClr val="002060"/>
                </a:solidFill>
              </a:rPr>
              <a:t>Ковалев </a:t>
            </a:r>
            <a:r>
              <a:rPr lang="ru-RU" sz="2000" b="1" dirty="0">
                <a:solidFill>
                  <a:srgbClr val="002060"/>
                </a:solidFill>
              </a:rPr>
              <a:t>Алексей Анатольевич</a:t>
            </a:r>
            <a:r>
              <a:rPr lang="ru-RU" sz="2000" dirty="0">
                <a:solidFill>
                  <a:srgbClr val="002060"/>
                </a:solidFill>
              </a:rPr>
              <a:t> – к.т.н., доцент, доцент кафедры «Электроснабжение транспорта», представитель Электромеханического факультета</a:t>
            </a:r>
            <a:endParaRPr lang="ru-RU" sz="2000" dirty="0" smtClean="0">
              <a:solidFill>
                <a:srgbClr val="002060"/>
              </a:solidFill>
              <a:effectLst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/>
              </a:rPr>
              <a:t>Секретарь Совета</a:t>
            </a:r>
            <a:endParaRPr lang="ru-RU" sz="2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2000" b="1" dirty="0" smtClean="0">
                <a:solidFill>
                  <a:srgbClr val="002060"/>
                </a:solidFill>
                <a:effectLst/>
              </a:rPr>
              <a:t>Баева Ирина Анатольевна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– старший преподаватель </a:t>
            </a:r>
            <a:r>
              <a:rPr lang="ru-RU" sz="2000" dirty="0">
                <a:solidFill>
                  <a:srgbClr val="002060"/>
                </a:solidFill>
                <a:effectLst/>
              </a:rPr>
              <a:t>кафедры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«Электроснабжение железных дорог», </a:t>
            </a:r>
            <a:r>
              <a:rPr lang="ru-RU" sz="2000" dirty="0">
                <a:solidFill>
                  <a:srgbClr val="002060"/>
                </a:solidFill>
                <a:effectLst/>
              </a:rPr>
              <a:t>представитель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Электромеханического </a:t>
            </a:r>
            <a:r>
              <a:rPr lang="ru-RU" sz="2000" dirty="0">
                <a:solidFill>
                  <a:srgbClr val="002060"/>
                </a:solidFill>
                <a:effectLst/>
              </a:rPr>
              <a:t>факультета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;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38CF6-A897-4BA5-944D-DC37E7BF9D7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54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dirty="0">
                <a:effectLst/>
              </a:rPr>
              <a:t>Члены </a:t>
            </a:r>
            <a:r>
              <a:rPr lang="ru-RU" sz="3200" dirty="0" smtClean="0">
                <a:effectLst/>
              </a:rPr>
              <a:t>совета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544462" cy="5184576"/>
          </a:xfrm>
        </p:spPr>
        <p:txBody>
          <a:bodyPr/>
          <a:lstStyle/>
          <a:p>
            <a:r>
              <a:rPr lang="ru-RU" sz="1300" b="1" dirty="0">
                <a:solidFill>
                  <a:srgbClr val="002060"/>
                </a:solidFill>
                <a:effectLst/>
              </a:rPr>
              <a:t>Апостолова Любовь Николаевна</a:t>
            </a:r>
            <a:r>
              <a:rPr lang="ru-RU" sz="1300" dirty="0">
                <a:solidFill>
                  <a:srgbClr val="002060"/>
                </a:solidFill>
                <a:effectLst/>
              </a:rPr>
              <a:t> – начальник отдела кадров, представитель Администрации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УрГУПС</a:t>
            </a:r>
            <a:r>
              <a:rPr lang="ru-RU" sz="1300" dirty="0">
                <a:solidFill>
                  <a:srgbClr val="002060"/>
                </a:solidFill>
                <a:effectLst/>
              </a:rPr>
              <a:t>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Балакин Сергей Владимирович </a:t>
            </a:r>
            <a:r>
              <a:rPr lang="ru-RU" sz="1300" dirty="0">
                <a:solidFill>
                  <a:srgbClr val="002060"/>
                </a:solidFill>
                <a:effectLst/>
              </a:rPr>
              <a:t>­ доктор.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филол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наук, доцент кафедры «Иностранных языков и межкультурных коммуникаций», представитель факультета экономики и управления;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Банников Дмитрий Андреевич</a:t>
            </a:r>
            <a:r>
              <a:rPr lang="ru-RU" sz="1300" dirty="0">
                <a:solidFill>
                  <a:srgbClr val="002060"/>
                </a:solidFill>
                <a:effectLst/>
              </a:rPr>
              <a:t> – кафедра «Вагоны», представитель Механического факультета;</a:t>
            </a:r>
          </a:p>
          <a:p>
            <a:r>
              <a:rPr lang="ru-RU" sz="1300" b="1" dirty="0" err="1">
                <a:solidFill>
                  <a:srgbClr val="002060"/>
                </a:solidFill>
                <a:effectLst/>
              </a:rPr>
              <a:t>Бебрис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 Антон Николаевич </a:t>
            </a:r>
            <a:r>
              <a:rPr lang="ru-RU" sz="1300" dirty="0">
                <a:solidFill>
                  <a:srgbClr val="002060"/>
                </a:solidFill>
                <a:effectLst/>
              </a:rPr>
              <a:t>– заведующий лаборатории кафедры «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Техносферная</a:t>
            </a:r>
            <a:r>
              <a:rPr lang="ru-RU" sz="1300" dirty="0">
                <a:solidFill>
                  <a:srgbClr val="002060"/>
                </a:solidFill>
                <a:effectLst/>
              </a:rPr>
              <a:t> безопасность», представитель факультета управления процессами перевозок;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Гаврилин Игорь Игоревич </a:t>
            </a:r>
            <a:r>
              <a:rPr lang="ru-RU" sz="1300" dirty="0">
                <a:solidFill>
                  <a:srgbClr val="002060"/>
                </a:solidFill>
                <a:effectLst/>
              </a:rPr>
              <a:t>­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1300" dirty="0">
                <a:solidFill>
                  <a:srgbClr val="002060"/>
                </a:solidFill>
                <a:effectLst/>
              </a:rPr>
              <a:t>к. биол. н, доцент кафедры «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Техносферная</a:t>
            </a:r>
            <a:r>
              <a:rPr lang="ru-RU" sz="1300" dirty="0">
                <a:solidFill>
                  <a:srgbClr val="002060"/>
                </a:solidFill>
                <a:effectLst/>
              </a:rPr>
              <a:t> безопасность», представитель факультета Управления процессами перевозок, член жилищной комиссии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СМУиС</a:t>
            </a:r>
            <a:r>
              <a:rPr lang="ru-RU" sz="1300" dirty="0">
                <a:solidFill>
                  <a:srgbClr val="002060"/>
                </a:solidFill>
                <a:effectLst/>
              </a:rPr>
              <a:t>;</a:t>
            </a:r>
          </a:p>
          <a:p>
            <a:r>
              <a:rPr lang="ru-RU" sz="1300" b="1" dirty="0" err="1">
                <a:solidFill>
                  <a:srgbClr val="002060"/>
                </a:solidFill>
                <a:effectLst/>
              </a:rPr>
              <a:t>Каргапольцев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 Дмитрий Владимирович, </a:t>
            </a:r>
            <a:r>
              <a:rPr lang="ru-RU" sz="1300" dirty="0">
                <a:solidFill>
                  <a:srgbClr val="002060"/>
                </a:solidFill>
                <a:effectLst/>
              </a:rPr>
              <a:t>аспирант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УрГУПС</a:t>
            </a:r>
            <a:r>
              <a:rPr lang="ru-RU" sz="1300" dirty="0">
                <a:solidFill>
                  <a:srgbClr val="002060"/>
                </a:solidFill>
                <a:effectLst/>
              </a:rPr>
              <a:t>, представитель аспирантов;</a:t>
            </a:r>
          </a:p>
          <a:p>
            <a:r>
              <a:rPr lang="ru-RU" sz="1300" b="1" dirty="0" err="1">
                <a:solidFill>
                  <a:srgbClr val="002060"/>
                </a:solidFill>
                <a:effectLst/>
              </a:rPr>
              <a:t>Колышев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 Андрей Сергеевич, </a:t>
            </a:r>
            <a:r>
              <a:rPr lang="ru-RU" sz="1300" dirty="0">
                <a:solidFill>
                  <a:srgbClr val="002060"/>
                </a:solidFill>
                <a:effectLst/>
              </a:rPr>
              <a:t>ассистент кафедры «Экономика транспорта», представитель факультета экономики и управления;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Костров Александр Анатольевич </a:t>
            </a:r>
            <a:r>
              <a:rPr lang="ru-RU" sz="1300" dirty="0">
                <a:solidFill>
                  <a:srgbClr val="002060"/>
                </a:solidFill>
                <a:effectLst/>
              </a:rPr>
              <a:t>заведующий отделением по специальности «Автоматика, телемеханика и связь на ж. д. транспорте», представитель Челябинского института путей сообщения;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Маслова Ирина Александровна</a:t>
            </a:r>
            <a:r>
              <a:rPr lang="ru-RU" sz="1300" dirty="0">
                <a:solidFill>
                  <a:srgbClr val="002060"/>
                </a:solidFill>
                <a:effectLst/>
              </a:rPr>
              <a:t> ­ к. ист. наук, доцент кафедры «Управление в социально-экономических системах, философия и история», представитель факультета Экономики и управления;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Мыльникова Мария Александровна – </a:t>
            </a:r>
            <a:r>
              <a:rPr lang="ru-RU" sz="1300" dirty="0">
                <a:solidFill>
                  <a:srgbClr val="002060"/>
                </a:solidFill>
                <a:effectLst/>
              </a:rPr>
              <a:t>ассистент кафедры «Путь и железнодорожное строительство», представитель Строительного факультета</a:t>
            </a:r>
            <a:r>
              <a:rPr lang="ru-RU" sz="1300" dirty="0" smtClean="0">
                <a:solidFill>
                  <a:srgbClr val="002060"/>
                </a:solidFill>
                <a:effectLst/>
              </a:rPr>
              <a:t>;</a:t>
            </a:r>
            <a:endParaRPr lang="ru-RU" sz="13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38CF6-A897-4BA5-944D-DC37E7BF9D7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742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200" dirty="0">
                <a:effectLst/>
              </a:rPr>
              <a:t>Члены </a:t>
            </a:r>
            <a:r>
              <a:rPr lang="ru-RU" sz="3200" dirty="0" smtClean="0">
                <a:effectLst/>
              </a:rPr>
              <a:t>совета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544462" cy="3816424"/>
          </a:xfrm>
        </p:spPr>
        <p:txBody>
          <a:bodyPr/>
          <a:lstStyle/>
          <a:p>
            <a:r>
              <a:rPr lang="ru-RU" sz="1300" b="1" dirty="0">
                <a:solidFill>
                  <a:srgbClr val="002060"/>
                </a:solidFill>
                <a:effectLst/>
              </a:rPr>
              <a:t>Новоселов Владимир Леонидович – </a:t>
            </a:r>
            <a:r>
              <a:rPr lang="ru-RU" sz="1300" dirty="0">
                <a:solidFill>
                  <a:srgbClr val="002060"/>
                </a:solidFill>
                <a:effectLst/>
              </a:rPr>
              <a:t>к.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техн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н., доцент кафедры «Проектирование и эксплуатация автомобилей», представитель Механического факультета;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Окунев Александр Владимирович </a:t>
            </a:r>
            <a:r>
              <a:rPr lang="ru-RU" sz="1300" dirty="0">
                <a:solidFill>
                  <a:srgbClr val="002060"/>
                </a:solidFill>
                <a:effectLst/>
              </a:rPr>
              <a:t>– доцент кафедры «Электроснабжение транспорта», представитель Электромеханического факультета;</a:t>
            </a:r>
          </a:p>
          <a:p>
            <a:r>
              <a:rPr lang="ru-RU" sz="1300" b="1" dirty="0" err="1">
                <a:solidFill>
                  <a:srgbClr val="002060"/>
                </a:solidFill>
                <a:effectLst/>
              </a:rPr>
              <a:t>Паранин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 Александр Викторович</a:t>
            </a:r>
            <a:r>
              <a:rPr lang="ru-RU" sz="1300" dirty="0">
                <a:solidFill>
                  <a:srgbClr val="002060"/>
                </a:solidFill>
                <a:effectLst/>
              </a:rPr>
              <a:t> – к.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техн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н., доцент кафедры «Электроснабжение транспорта», представитель Электромеханического факультета;</a:t>
            </a:r>
          </a:p>
          <a:p>
            <a:r>
              <a:rPr lang="ru-RU" sz="1300" b="1" dirty="0" smtClean="0">
                <a:solidFill>
                  <a:srgbClr val="002060"/>
                </a:solidFill>
                <a:effectLst/>
              </a:rPr>
              <a:t>Пышный 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Игорь Михайлович </a:t>
            </a:r>
            <a:r>
              <a:rPr lang="ru-RU" sz="1300" dirty="0">
                <a:solidFill>
                  <a:srgbClr val="002060"/>
                </a:solidFill>
                <a:effectLst/>
              </a:rPr>
              <a:t>– к.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техн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н., доцент кафедры «Электрическая тяга», представитель Электромеханического факультета;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Селина Ольга Викторовна </a:t>
            </a:r>
            <a:r>
              <a:rPr lang="ru-RU" sz="1300" dirty="0">
                <a:solidFill>
                  <a:srgbClr val="002060"/>
                </a:solidFill>
                <a:effectLst/>
              </a:rPr>
              <a:t>– к.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экон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н, доцент кафедры «Экономика транспорта», представитель Факультета экономики и управления;</a:t>
            </a:r>
          </a:p>
          <a:p>
            <a:r>
              <a:rPr lang="ru-RU" sz="1300" b="1" dirty="0" err="1">
                <a:solidFill>
                  <a:srgbClr val="002060"/>
                </a:solidFill>
                <a:effectLst/>
              </a:rPr>
              <a:t>Сисин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 Валерий Александрович</a:t>
            </a:r>
            <a:r>
              <a:rPr lang="ru-RU" sz="1300" dirty="0">
                <a:solidFill>
                  <a:srgbClr val="002060"/>
                </a:solidFill>
                <a:effectLst/>
              </a:rPr>
              <a:t> – к.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техн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н., доцент кафедры «Электрические машины» представитель Электротехнического факультета;</a:t>
            </a:r>
          </a:p>
          <a:p>
            <a:r>
              <a:rPr lang="ru-RU" sz="1300" b="1" dirty="0" err="1">
                <a:solidFill>
                  <a:srgbClr val="002060"/>
                </a:solidFill>
                <a:effectLst/>
              </a:rPr>
              <a:t>Скутин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 Дмитрий Александрович </a:t>
            </a:r>
            <a:r>
              <a:rPr lang="ru-RU" sz="1300" dirty="0">
                <a:solidFill>
                  <a:srgbClr val="002060"/>
                </a:solidFill>
                <a:effectLst/>
              </a:rPr>
              <a:t>– к.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техн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н., доцент кафедры «Путь и железнодорожное строительство», представитель Строительного факультета;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Филимонова Татьяна Сергеевна</a:t>
            </a:r>
            <a:r>
              <a:rPr lang="ru-RU" sz="1300" dirty="0">
                <a:solidFill>
                  <a:srgbClr val="002060"/>
                </a:solidFill>
                <a:effectLst/>
              </a:rPr>
              <a:t> – старший преподаватель кафедры «Автоматика, телемеханика и связь на железнодорожном транспорте, представитель Электротехнического факультета.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38CF6-A897-4BA5-944D-DC37E7BF9D7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40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36835" y="1628800"/>
            <a:ext cx="563536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участие молодых ученых в конкурсах и грантах;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accent6"/>
                </a:solidFill>
              </a:rPr>
              <a:t>получение ученых званий молодыми учеными;</a:t>
            </a:r>
            <a:endParaRPr lang="ru-RU" dirty="0">
              <a:solidFill>
                <a:schemeClr val="accent6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решение жилищных и социальных вопросов молодых ученых и специалистов;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совершенствование деятельности Совета.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5D4901-5DCC-4F2E-8C3B-A2D99F314406}"/>
              </a:ext>
            </a:extLst>
          </p:cNvPr>
          <p:cNvSpPr txBox="1"/>
          <p:nvPr/>
        </p:nvSpPr>
        <p:spPr>
          <a:xfrm>
            <a:off x="491110" y="332656"/>
            <a:ext cx="8049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работы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СМУиС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году: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61048"/>
            <a:ext cx="1564061" cy="1635619"/>
          </a:xfrm>
          <a:prstGeom prst="rect">
            <a:avLst/>
          </a:prstGeom>
        </p:spPr>
      </p:pic>
      <p:pic>
        <p:nvPicPr>
          <p:cNvPr id="1026" name="Picture 2" descr="C:\Users\ANPopov\Desktop\Преимущест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64550"/>
            <a:ext cx="1656184" cy="1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90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4DA772-4B27-47BE-A18D-9A5873273149}"/>
              </a:ext>
            </a:extLst>
          </p:cNvPr>
          <p:cNvSpPr txBox="1"/>
          <p:nvPr/>
        </p:nvSpPr>
        <p:spPr>
          <a:xfrm>
            <a:off x="899592" y="420448"/>
            <a:ext cx="7488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молодых ученых в конкурсах и грантах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CB97A6-8C36-4BFF-A175-8C43C8BD5A51}"/>
              </a:ext>
            </a:extLst>
          </p:cNvPr>
          <p:cNvSpPr txBox="1"/>
          <p:nvPr/>
        </p:nvSpPr>
        <p:spPr>
          <a:xfrm>
            <a:off x="338599" y="1124744"/>
            <a:ext cx="662473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solidFill>
                  <a:schemeClr val="accent6"/>
                </a:solidFill>
              </a:rPr>
              <a:t>Конкурс для молодых ученых на получение грантов ОАО «РЖД»</a:t>
            </a:r>
          </a:p>
          <a:p>
            <a:pPr lvl="1"/>
            <a:r>
              <a:rPr lang="ru-RU" sz="1400" dirty="0">
                <a:solidFill>
                  <a:schemeClr val="accent6"/>
                </a:solidFill>
              </a:rPr>
              <a:t>Всего подано 53 заявки, отобрано 9 заявок. </a:t>
            </a:r>
            <a:endParaRPr lang="ru-RU" sz="1400" dirty="0" smtClean="0">
              <a:solidFill>
                <a:schemeClr val="accent6"/>
              </a:solidFill>
            </a:endParaRPr>
          </a:p>
          <a:p>
            <a:pPr lvl="1"/>
            <a:r>
              <a:rPr lang="ru-RU" sz="1400" dirty="0" smtClean="0">
                <a:solidFill>
                  <a:schemeClr val="accent6"/>
                </a:solidFill>
              </a:rPr>
              <a:t>Заявки </a:t>
            </a:r>
            <a:r>
              <a:rPr lang="ru-RU" sz="1400" dirty="0">
                <a:solidFill>
                  <a:schemeClr val="accent6"/>
                </a:solidFill>
              </a:rPr>
              <a:t>молодых ученых </a:t>
            </a:r>
            <a:r>
              <a:rPr lang="ru-RU" sz="1400" dirty="0" err="1">
                <a:solidFill>
                  <a:schemeClr val="accent6"/>
                </a:solidFill>
              </a:rPr>
              <a:t>УрГУПС</a:t>
            </a:r>
            <a:r>
              <a:rPr lang="ru-RU" sz="1400" dirty="0">
                <a:solidFill>
                  <a:schemeClr val="accent6"/>
                </a:solidFill>
              </a:rPr>
              <a:t>:</a:t>
            </a:r>
          </a:p>
          <a:p>
            <a:pPr marL="800100" lvl="1" indent="-342900" algn="just">
              <a:buAutoNum type="arabicPeriod"/>
            </a:pPr>
            <a:r>
              <a:rPr lang="ru-RU" sz="1400" dirty="0">
                <a:solidFill>
                  <a:schemeClr val="accent6"/>
                </a:solidFill>
              </a:rPr>
              <a:t>Бубнова Гузаль Арсеновна – </a:t>
            </a:r>
            <a:r>
              <a:rPr lang="ru-RU" sz="1400" dirty="0">
                <a:solidFill>
                  <a:schemeClr val="accent2"/>
                </a:solidFill>
              </a:rPr>
              <a:t>Организация технического обслуживания грузовых вагонов на межгосударственном стыковом пункте в условиях </a:t>
            </a:r>
            <a:r>
              <a:rPr lang="ru-RU" sz="1400" dirty="0" smtClean="0">
                <a:solidFill>
                  <a:schemeClr val="accent2"/>
                </a:solidFill>
              </a:rPr>
              <a:t>рисков.</a:t>
            </a:r>
          </a:p>
          <a:p>
            <a:pPr marL="800100" lvl="1" indent="-342900" algn="just">
              <a:buAutoNum type="arabicPeriod"/>
            </a:pPr>
            <a:r>
              <a:rPr lang="ru-RU" sz="1400" dirty="0" smtClean="0">
                <a:solidFill>
                  <a:schemeClr val="accent6"/>
                </a:solidFill>
              </a:rPr>
              <a:t>Пазуха </a:t>
            </a:r>
            <a:r>
              <a:rPr lang="ru-RU" sz="1400" dirty="0">
                <a:solidFill>
                  <a:schemeClr val="accent6"/>
                </a:solidFill>
              </a:rPr>
              <a:t>Александр Александрович – Разработка аппаратно-программного комплекса для исключения случаев производственного электрического травмирования работников железнодорожного транспорта.</a:t>
            </a:r>
          </a:p>
          <a:p>
            <a:pPr marL="800100" lvl="1" indent="-342900" algn="just">
              <a:buAutoNum type="arabicPeriod"/>
            </a:pPr>
            <a:r>
              <a:rPr lang="ru-RU" sz="1400" dirty="0">
                <a:solidFill>
                  <a:schemeClr val="accent6"/>
                </a:solidFill>
              </a:rPr>
              <a:t>Попов Антон Николаевич – Система для предотвращения столкновений на железнодорожном переезде при вынужденной остановке на нем автотранспорта.</a:t>
            </a:r>
          </a:p>
          <a:p>
            <a:pPr lvl="1"/>
            <a:endParaRPr lang="ru-RU" sz="1400" dirty="0">
              <a:solidFill>
                <a:schemeClr val="accent6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accent6"/>
                </a:solidFill>
              </a:rPr>
              <a:t>Премия Губернатора Свердловской области для молодых ученых</a:t>
            </a:r>
          </a:p>
          <a:p>
            <a:pPr lvl="1" algn="just"/>
            <a:r>
              <a:rPr lang="ru-RU" sz="1400" dirty="0">
                <a:solidFill>
                  <a:schemeClr val="accent6"/>
                </a:solidFill>
              </a:rPr>
              <a:t>Всего 119 заявок подано в 22 номинациях, от </a:t>
            </a:r>
            <a:r>
              <a:rPr lang="ru-RU" sz="1400" dirty="0" err="1">
                <a:solidFill>
                  <a:schemeClr val="accent6"/>
                </a:solidFill>
              </a:rPr>
              <a:t>УрГУПС</a:t>
            </a:r>
            <a:r>
              <a:rPr lang="ru-RU" sz="1400" dirty="0">
                <a:solidFill>
                  <a:schemeClr val="accent6"/>
                </a:solidFill>
              </a:rPr>
              <a:t> подана 1 заявка в номинации «За лучшую работу в области информатики, телекоммуникаций и систем управления»:</a:t>
            </a:r>
          </a:p>
          <a:p>
            <a:pPr lvl="1" algn="just"/>
            <a:r>
              <a:rPr lang="ru-RU" sz="1400" dirty="0">
                <a:solidFill>
                  <a:schemeClr val="accent6"/>
                </a:solidFill>
              </a:rPr>
              <a:t>- </a:t>
            </a:r>
            <a:r>
              <a:rPr lang="ru-RU" sz="1400" dirty="0" err="1">
                <a:solidFill>
                  <a:schemeClr val="accent6"/>
                </a:solidFill>
              </a:rPr>
              <a:t>Сайфутдинов</a:t>
            </a:r>
            <a:r>
              <a:rPr lang="ru-RU" sz="1400" dirty="0">
                <a:solidFill>
                  <a:schemeClr val="accent6"/>
                </a:solidFill>
              </a:rPr>
              <a:t> Денис </a:t>
            </a:r>
            <a:r>
              <a:rPr lang="ru-RU" sz="1400" dirty="0" err="1">
                <a:solidFill>
                  <a:schemeClr val="accent6"/>
                </a:solidFill>
              </a:rPr>
              <a:t>Жавдатович</a:t>
            </a:r>
            <a:r>
              <a:rPr lang="ru-RU" sz="1400" dirty="0">
                <a:solidFill>
                  <a:schemeClr val="accent6"/>
                </a:solidFill>
              </a:rPr>
              <a:t> – Геолокационная система наблюдения и анализа пассажиропотоков при имитационном моделировании общественного транспорта</a:t>
            </a:r>
            <a:r>
              <a:rPr lang="ru-RU" sz="1400" dirty="0" smtClean="0">
                <a:solidFill>
                  <a:schemeClr val="accent6"/>
                </a:solidFill>
              </a:rPr>
              <a:t>.</a:t>
            </a:r>
            <a:endParaRPr lang="ru-RU" sz="1400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C:\Users\ANPopov\Desktop\image128-867x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355509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20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1439</Words>
  <Application>Microsoft Office PowerPoint</Application>
  <PresentationFormat>Экран (4:3)</PresentationFormat>
  <Paragraphs>223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ЗАСЕДАНИЕ СОВЕТА МОЛОДЫХ УЧЕНЫХ И СПЕЦИАЛИСТОВ</vt:lpstr>
      <vt:lpstr>ПОВЕСТКА ДНЯ</vt:lpstr>
      <vt:lpstr>Презентация PowerPoint</vt:lpstr>
      <vt:lpstr>Состав Совета молодых ученых  и специалистов УрГУПС</vt:lpstr>
      <vt:lpstr>СОСТАВ СОВЕТА (приказ № 200 от 03 марта 2020 г)</vt:lpstr>
      <vt:lpstr>Члены совета</vt:lpstr>
      <vt:lpstr>Члены совета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№ 1102 л от 28.09.2021 о заселении  в фонд молодых ученых. Общежитие № 8</vt:lpstr>
      <vt:lpstr>Динамика изменения средних значений научного и общего рейтинга молодых ученых и специалистов</vt:lpstr>
      <vt:lpstr>Презентация PowerPoint</vt:lpstr>
      <vt:lpstr>Итоги реализации программы «Молодой специалист»</vt:lpstr>
      <vt:lpstr>Презентация PowerPoint</vt:lpstr>
      <vt:lpstr>Презентация PowerPoint</vt:lpstr>
      <vt:lpstr>Проект решений</vt:lpstr>
      <vt:lpstr>Презентация PowerPoint</vt:lpstr>
      <vt:lpstr>Презентация PowerPoint</vt:lpstr>
    </vt:vector>
  </TitlesOfParts>
  <Company>Usurt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ANPopov</cp:lastModifiedBy>
  <cp:revision>352</cp:revision>
  <dcterms:created xsi:type="dcterms:W3CDTF">2007-03-29T06:06:15Z</dcterms:created>
  <dcterms:modified xsi:type="dcterms:W3CDTF">2021-12-27T12:14:55Z</dcterms:modified>
</cp:coreProperties>
</file>